
<file path=[Content_Types].xml><?xml version="1.0" encoding="utf-8"?>
<Types xmlns="http://schemas.openxmlformats.org/package/2006/content-types">
  <Default Extension="fntdata" ContentType="application/x-fontdata"/>
  <Default Extension="gif" ContentType="image/gif"/>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5143500" cx="9144000"/>
  <p:notesSz cx="6858000" cy="9144000"/>
  <p:embeddedFontLst>
    <p:embeddedFont>
      <p:font typeface="Architects Daughter"/>
      <p:regular r:id="rId53"/>
    </p:embeddedFont>
    <p:embeddedFont>
      <p:font typeface="Caveat"/>
      <p:regular r:id="rId54"/>
      <p:bold r:id="rId55"/>
    </p:embeddedFont>
    <p:embeddedFont>
      <p:font typeface="Roboto"/>
      <p:regular r:id="rId56"/>
      <p:bold r:id="rId57"/>
      <p:italic r:id="rId58"/>
      <p:boldItalic r:id="rId59"/>
    </p:embeddedFont>
    <p:embeddedFont>
      <p:font typeface="Lobster"/>
      <p:regular r:id="rId60"/>
    </p:embeddedFont>
    <p:embeddedFont>
      <p:font typeface="Permanent Marker"/>
      <p:regular r:id="rId61"/>
    </p:embeddedFont>
    <p:embeddedFont>
      <p:font typeface="Merriweather"/>
      <p:regular r:id="rId62"/>
      <p:bold r:id="rId63"/>
      <p:italic r:id="rId64"/>
      <p:boldItalic r:id="rId65"/>
    </p:embeddedFont>
    <p:embeddedFont>
      <p:font typeface="Archivo Black"/>
      <p:regular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F71444C-6509-43C8-A020-09B81086E329}">
  <a:tblStyle styleId="{7F71444C-6509-43C8-A020-09B81086E32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Merriweather-bold.fntdata"/><Relationship Id="rId21" Type="http://schemas.openxmlformats.org/officeDocument/2006/relationships/slide" Target="slides/slide15.xml"/><Relationship Id="rId68" Type="http://schemas.openxmlformats.org/officeDocument/2006/relationships/customXml" Target="../customXml/item2.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45" Type="http://schemas.openxmlformats.org/officeDocument/2006/relationships/slide" Target="slides/slide39.xml"/><Relationship Id="rId32" Type="http://schemas.openxmlformats.org/officeDocument/2006/relationships/slide" Target="slides/slide26.xml"/><Relationship Id="rId37" Type="http://schemas.openxmlformats.org/officeDocument/2006/relationships/slide" Target="slides/slide31.xml"/><Relationship Id="rId66" Type="http://schemas.openxmlformats.org/officeDocument/2006/relationships/font" Target="fonts/ArchivoBlack-regular.fntdata"/><Relationship Id="rId24" Type="http://schemas.openxmlformats.org/officeDocument/2006/relationships/slide" Target="slides/slide18.xml"/><Relationship Id="rId53" Type="http://schemas.openxmlformats.org/officeDocument/2006/relationships/font" Target="fonts/ArchitectsDaughter-regular.fntdata"/><Relationship Id="rId11" Type="http://schemas.openxmlformats.org/officeDocument/2006/relationships/slide" Target="slides/slide5.xml"/><Relationship Id="rId58" Type="http://schemas.openxmlformats.org/officeDocument/2006/relationships/font" Target="fonts/Roboto-italic.fntdata"/><Relationship Id="rId5" Type="http://schemas.openxmlformats.org/officeDocument/2006/relationships/slideMaster" Target="slideMasters/slideMaster1.xml"/><Relationship Id="rId61" Type="http://schemas.openxmlformats.org/officeDocument/2006/relationships/font" Target="fonts/PermanentMarker-regular.fntdata"/><Relationship Id="rId19" Type="http://schemas.openxmlformats.org/officeDocument/2006/relationships/slide" Target="slides/slide13.xml"/><Relationship Id="rId43" Type="http://schemas.openxmlformats.org/officeDocument/2006/relationships/slide" Target="slides/slide37.xml"/><Relationship Id="rId48" Type="http://schemas.openxmlformats.org/officeDocument/2006/relationships/slide" Target="slides/slide42.xml"/><Relationship Id="rId30" Type="http://schemas.openxmlformats.org/officeDocument/2006/relationships/slide" Target="slides/slide24.xml"/><Relationship Id="rId35" Type="http://schemas.openxmlformats.org/officeDocument/2006/relationships/slide" Target="slides/slide29.xml"/><Relationship Id="rId64" Type="http://schemas.openxmlformats.org/officeDocument/2006/relationships/font" Target="fonts/Merriweather-italic.fntdata"/><Relationship Id="rId22" Type="http://schemas.openxmlformats.org/officeDocument/2006/relationships/slide" Target="slides/slide16.xml"/><Relationship Id="rId27" Type="http://schemas.openxmlformats.org/officeDocument/2006/relationships/slide" Target="slides/slide21.xml"/><Relationship Id="rId56" Type="http://schemas.openxmlformats.org/officeDocument/2006/relationships/font" Target="fonts/Roboto-regular.fntdata"/><Relationship Id="rId14" Type="http://schemas.openxmlformats.org/officeDocument/2006/relationships/slide" Target="slides/slide8.xml"/><Relationship Id="rId69" Type="http://schemas.openxmlformats.org/officeDocument/2006/relationships/customXml" Target="../customXml/item3.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presProps" Target="presProps.xml"/><Relationship Id="rId46" Type="http://schemas.openxmlformats.org/officeDocument/2006/relationships/slide" Target="slides/slide40.xml"/><Relationship Id="rId33" Type="http://schemas.openxmlformats.org/officeDocument/2006/relationships/slide" Target="slides/slide27.xml"/><Relationship Id="rId38" Type="http://schemas.openxmlformats.org/officeDocument/2006/relationships/slide" Target="slides/slide32.xml"/><Relationship Id="rId25" Type="http://schemas.openxmlformats.org/officeDocument/2006/relationships/slide" Target="slides/slide19.xml"/><Relationship Id="rId12" Type="http://schemas.openxmlformats.org/officeDocument/2006/relationships/slide" Target="slides/slide6.xml"/><Relationship Id="rId59" Type="http://schemas.openxmlformats.org/officeDocument/2006/relationships/font" Target="fonts/Roboto-boldItalic.fntdata"/><Relationship Id="rId17" Type="http://schemas.openxmlformats.org/officeDocument/2006/relationships/slide" Target="slides/slide11.xml"/><Relationship Id="rId67" Type="http://schemas.openxmlformats.org/officeDocument/2006/relationships/customXml" Target="../customXml/item1.xml"/><Relationship Id="rId41" Type="http://schemas.openxmlformats.org/officeDocument/2006/relationships/slide" Target="slides/slide35.xml"/><Relationship Id="rId62" Type="http://schemas.openxmlformats.org/officeDocument/2006/relationships/font" Target="fonts/Merriweather-regular.fntdata"/><Relationship Id="rId20" Type="http://schemas.openxmlformats.org/officeDocument/2006/relationships/slide" Target="slides/slide14.xml"/><Relationship Id="rId54" Type="http://schemas.openxmlformats.org/officeDocument/2006/relationships/font" Target="fonts/Caveat-regular.fntdata"/><Relationship Id="rId1" Type="http://schemas.openxmlformats.org/officeDocument/2006/relationships/theme" Target="theme/theme2.xml"/><Relationship Id="rId6" Type="http://schemas.openxmlformats.org/officeDocument/2006/relationships/notesMaster" Target="notesMasters/notesMaster1.xml"/><Relationship Id="rId49" Type="http://schemas.openxmlformats.org/officeDocument/2006/relationships/slide" Target="slides/slide43.xml"/><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57" Type="http://schemas.openxmlformats.org/officeDocument/2006/relationships/font" Target="fonts/Roboto-bold.fntdata"/><Relationship Id="rId15" Type="http://schemas.openxmlformats.org/officeDocument/2006/relationships/slide" Target="slides/slide9.xml"/><Relationship Id="rId44" Type="http://schemas.openxmlformats.org/officeDocument/2006/relationships/slide" Target="slides/slide38.xml"/><Relationship Id="rId31" Type="http://schemas.openxmlformats.org/officeDocument/2006/relationships/slide" Target="slides/slide25.xml"/><Relationship Id="rId65" Type="http://schemas.openxmlformats.org/officeDocument/2006/relationships/font" Target="fonts/Merriweather-boldItalic.fntdata"/><Relationship Id="rId60" Type="http://schemas.openxmlformats.org/officeDocument/2006/relationships/font" Target="fonts/Lobster-regular.fntdata"/><Relationship Id="rId52" Type="http://schemas.openxmlformats.org/officeDocument/2006/relationships/slide" Target="slides/slide46.xml"/><Relationship Id="rId10" Type="http://schemas.openxmlformats.org/officeDocument/2006/relationships/slide" Target="slides/slide4.xml"/><Relationship Id="rId4" Type="http://schemas.openxmlformats.org/officeDocument/2006/relationships/tableStyles" Target="tableStyles.xml"/><Relationship Id="rId9" Type="http://schemas.openxmlformats.org/officeDocument/2006/relationships/slide" Target="slides/slide3.xml"/><Relationship Id="rId39" Type="http://schemas.openxmlformats.org/officeDocument/2006/relationships/slide" Target="slides/slide33.xml"/><Relationship Id="rId13" Type="http://schemas.openxmlformats.org/officeDocument/2006/relationships/slide" Target="slides/slide7.xml"/><Relationship Id="rId18" Type="http://schemas.openxmlformats.org/officeDocument/2006/relationships/slide" Target="slides/slide12.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font" Target="fonts/Cavea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nza.co.nz/waiata-hutia-by-hirini-melbourne/" TargetMode="External"/><Relationship Id="rId3" Type="http://schemas.openxmlformats.org/officeDocument/2006/relationships/hyperlink" Target="https://zacharyjmoore.com/hutia-te-rito/" TargetMode="External"/><Relationship Id="rId4" Type="http://schemas.openxmlformats.org/officeDocument/2006/relationships/hyperlink" Target="https://www.playcentre.org.nz/wp-content/uploads/2023/09/Karakia-Katoa-Hutia-te-rito-o-te-Harakeke.pdf"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oundwork.org.nz/wp-content/uploads/2024/03/Te-Tiriti-personal-actions.pdf"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cd59ab81ab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cd59ab81ab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600"/>
              <a:t>8 mins</a:t>
            </a:r>
            <a:endParaRPr sz="16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ccc5d4cd5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ccc5d4cd5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3100">
                <a:solidFill>
                  <a:srgbClr val="595959"/>
                </a:solidFill>
              </a:rPr>
              <a:t>2mins</a:t>
            </a:r>
            <a:endParaRPr b="1" sz="3100">
              <a:solidFill>
                <a:srgbClr val="595959"/>
              </a:solidFill>
            </a:endParaRPr>
          </a:p>
          <a:p>
            <a:pPr indent="0" lvl="0" marL="0" rtl="0" algn="l">
              <a:spcBef>
                <a:spcPts val="0"/>
              </a:spcBef>
              <a:spcAft>
                <a:spcPts val="0"/>
              </a:spcAft>
              <a:buClr>
                <a:schemeClr val="dk1"/>
              </a:buClr>
              <a:buSzPts val="1100"/>
              <a:buFont typeface="Arial"/>
              <a:buNone/>
            </a:pPr>
            <a:r>
              <a:rPr lang="en-GB" sz="3100">
                <a:solidFill>
                  <a:srgbClr val="595959"/>
                </a:solidFill>
              </a:rPr>
              <a:t>This </a:t>
            </a:r>
            <a:r>
              <a:rPr b="1" lang="en-GB" sz="3100">
                <a:solidFill>
                  <a:srgbClr val="595959"/>
                </a:solidFill>
              </a:rPr>
              <a:t>practical </a:t>
            </a:r>
            <a:r>
              <a:rPr lang="en-GB" sz="3100">
                <a:solidFill>
                  <a:srgbClr val="595959"/>
                </a:solidFill>
              </a:rPr>
              <a:t>and engaging workshop is designed for kaiako and reflects on Te Tiriti o Waitangi everyday practices in the profession.</a:t>
            </a:r>
            <a:endParaRPr sz="3100">
              <a:solidFill>
                <a:srgbClr val="595959"/>
              </a:solidFill>
            </a:endParaRPr>
          </a:p>
          <a:p>
            <a:pPr indent="0" lvl="0" marL="0" rtl="0" algn="l">
              <a:spcBef>
                <a:spcPts val="0"/>
              </a:spcBef>
              <a:spcAft>
                <a:spcPts val="0"/>
              </a:spcAft>
              <a:buClr>
                <a:schemeClr val="dk1"/>
              </a:buClr>
              <a:buSzPts val="1100"/>
              <a:buFont typeface="Arial"/>
              <a:buNone/>
            </a:pPr>
            <a:r>
              <a:t/>
            </a:r>
            <a:endParaRPr sz="3100">
              <a:solidFill>
                <a:srgbClr val="595959"/>
              </a:solidFill>
            </a:endParaRPr>
          </a:p>
          <a:p>
            <a:pPr indent="0" lvl="0" marL="0" rtl="0" algn="l">
              <a:spcBef>
                <a:spcPts val="0"/>
              </a:spcBef>
              <a:spcAft>
                <a:spcPts val="0"/>
              </a:spcAft>
              <a:buClr>
                <a:schemeClr val="dk1"/>
              </a:buClr>
              <a:buSzPts val="1100"/>
              <a:buFont typeface="Arial"/>
              <a:buNone/>
            </a:pPr>
            <a:r>
              <a:rPr lang="en-GB" sz="3100">
                <a:solidFill>
                  <a:srgbClr val="595959"/>
                </a:solidFill>
              </a:rPr>
              <a:t>The workshop will explore clear, accessible </a:t>
            </a:r>
            <a:r>
              <a:rPr b="1" lang="en-GB" sz="3100">
                <a:solidFill>
                  <a:srgbClr val="595959"/>
                </a:solidFill>
              </a:rPr>
              <a:t>ideas </a:t>
            </a:r>
            <a:r>
              <a:rPr lang="en-GB" sz="3100">
                <a:solidFill>
                  <a:srgbClr val="595959"/>
                </a:solidFill>
              </a:rPr>
              <a:t>that support a deeper understanding of Te Tiriti in action, with a focus on what this looks like in </a:t>
            </a:r>
            <a:r>
              <a:rPr b="1" lang="en-GB" sz="3100">
                <a:solidFill>
                  <a:srgbClr val="595959"/>
                </a:solidFill>
              </a:rPr>
              <a:t>classrooms, schools, and learning communities.</a:t>
            </a:r>
            <a:r>
              <a:rPr lang="en-GB" sz="3100">
                <a:solidFill>
                  <a:srgbClr val="595959"/>
                </a:solidFill>
              </a:rPr>
              <a:t> The session will provide practical </a:t>
            </a:r>
            <a:r>
              <a:rPr b="1" lang="en-GB" sz="3100">
                <a:solidFill>
                  <a:srgbClr val="595959"/>
                </a:solidFill>
              </a:rPr>
              <a:t>tools and strategies</a:t>
            </a:r>
            <a:r>
              <a:rPr lang="en-GB" sz="3100">
                <a:solidFill>
                  <a:srgbClr val="595959"/>
                </a:solidFill>
              </a:rPr>
              <a:t> to enhance cultural practice, helping kaiako confidently acknowledge and embed the importance of te </a:t>
            </a:r>
            <a:r>
              <a:rPr b="1" lang="en-GB" sz="3100">
                <a:solidFill>
                  <a:srgbClr val="595959"/>
                </a:solidFill>
              </a:rPr>
              <a:t>ao Māori</a:t>
            </a:r>
            <a:r>
              <a:rPr lang="en-GB" sz="3100">
                <a:solidFill>
                  <a:srgbClr val="595959"/>
                </a:solidFill>
              </a:rPr>
              <a:t> within Aotearoa New Zealand’s education context.</a:t>
            </a:r>
            <a:endParaRPr sz="3100">
              <a:solidFill>
                <a:srgbClr val="595959"/>
              </a:solidFill>
            </a:endParaRPr>
          </a:p>
          <a:p>
            <a:pPr indent="0" lvl="0" marL="0" rtl="0" algn="l">
              <a:spcBef>
                <a:spcPts val="0"/>
              </a:spcBef>
              <a:spcAft>
                <a:spcPts val="0"/>
              </a:spcAft>
              <a:buClr>
                <a:schemeClr val="dk1"/>
              </a:buClr>
              <a:buSzPts val="1100"/>
              <a:buFont typeface="Arial"/>
              <a:buNone/>
            </a:pPr>
            <a:r>
              <a:t/>
            </a:r>
            <a:endParaRPr sz="3100">
              <a:solidFill>
                <a:srgbClr val="595959"/>
              </a:solidFill>
            </a:endParaRPr>
          </a:p>
          <a:p>
            <a:pPr indent="0" lvl="0" marL="0" rtl="0" algn="l">
              <a:spcBef>
                <a:spcPts val="0"/>
              </a:spcBef>
              <a:spcAft>
                <a:spcPts val="0"/>
              </a:spcAft>
              <a:buClr>
                <a:schemeClr val="dk1"/>
              </a:buClr>
              <a:buSzPts val="1100"/>
              <a:buFont typeface="Arial"/>
              <a:buNone/>
            </a:pPr>
            <a:r>
              <a:rPr lang="en-GB" sz="3100">
                <a:solidFill>
                  <a:srgbClr val="595959"/>
                </a:solidFill>
              </a:rPr>
              <a:t>The workshop also includes a guided look through the </a:t>
            </a:r>
            <a:r>
              <a:rPr b="1" lang="en-GB" sz="3100">
                <a:solidFill>
                  <a:srgbClr val="595959"/>
                </a:solidFill>
              </a:rPr>
              <a:t>Te Tiriti Toolkit,</a:t>
            </a:r>
            <a:r>
              <a:rPr lang="en-GB" sz="3100">
                <a:solidFill>
                  <a:srgbClr val="595959"/>
                </a:solidFill>
              </a:rPr>
              <a:t> supporting teachers to leave with resources they can use immediately in their own settings.</a:t>
            </a:r>
            <a:endParaRPr sz="3100">
              <a:solidFill>
                <a:srgbClr val="595959"/>
              </a:solidFill>
            </a:endParaRPr>
          </a:p>
          <a:p>
            <a:pPr indent="0" lvl="0" marL="0" rtl="0" algn="l">
              <a:spcBef>
                <a:spcPts val="0"/>
              </a:spcBef>
              <a:spcAft>
                <a:spcPts val="0"/>
              </a:spcAft>
              <a:buClr>
                <a:schemeClr val="dk1"/>
              </a:buClr>
              <a:buSzPts val="1100"/>
              <a:buFont typeface="Arial"/>
              <a:buNone/>
            </a:pPr>
            <a:r>
              <a:rPr lang="en-GB" sz="3100">
                <a:solidFill>
                  <a:srgbClr val="595959"/>
                </a:solidFill>
              </a:rPr>
              <a:t>This is an opportunity to grow your capability, reflect on practice, and strengthen your contribution to equitable, culturally grounded education.</a:t>
            </a:r>
            <a:endParaRPr b="1" sz="3000">
              <a:solidFill>
                <a:srgbClr val="595959"/>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f0d289a95f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f0d289a95f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t>6 mins</a:t>
            </a:r>
            <a:endParaRPr sz="18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cd731c8ba3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cd731c8ba3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700"/>
              <a:t>2 mins</a:t>
            </a:r>
            <a:endParaRPr sz="17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cd0fe0fb20_5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cd0fe0fb20_5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600">
                <a:solidFill>
                  <a:srgbClr val="595959"/>
                </a:solidFill>
              </a:rPr>
              <a:t>2MINS</a:t>
            </a:r>
            <a:endParaRPr b="1" sz="1600">
              <a:solidFill>
                <a:srgbClr val="595959"/>
              </a:solidFill>
            </a:endParaRPr>
          </a:p>
          <a:p>
            <a:pPr indent="0" lvl="0" marL="0" rtl="0" algn="l">
              <a:spcBef>
                <a:spcPts val="0"/>
              </a:spcBef>
              <a:spcAft>
                <a:spcPts val="0"/>
              </a:spcAft>
              <a:buNone/>
            </a:pPr>
            <a:r>
              <a:t/>
            </a:r>
            <a:endParaRPr b="1" sz="1600">
              <a:solidFill>
                <a:srgbClr val="595959"/>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cd0fe0fb2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cd0fe0fb2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1MINS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cd1bdf7121_9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cd1bdf7121_9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sz="1400">
                <a:solidFill>
                  <a:schemeClr val="dk1"/>
                </a:solidFill>
              </a:rPr>
              <a:t>2mins</a:t>
            </a:r>
            <a:endParaRPr sz="14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400">
                <a:solidFill>
                  <a:schemeClr val="dk1"/>
                </a:solidFill>
              </a:rPr>
              <a:t>Successful people and organisations do not achieve success by accident. They may have the right skills, systems, structures and strategies in place — but what truly drives sustained success is clarity of purpose. The overriding factor is their </a:t>
            </a:r>
            <a:r>
              <a:rPr b="1" lang="en-GB" sz="1400">
                <a:solidFill>
                  <a:schemeClr val="dk1"/>
                </a:solidFill>
              </a:rPr>
              <a:t>WHY</a:t>
            </a:r>
            <a:endParaRPr b="1" sz="14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400">
                <a:solidFill>
                  <a:schemeClr val="dk1"/>
                </a:solidFill>
              </a:rPr>
              <a:t>Their </a:t>
            </a:r>
            <a:r>
              <a:rPr b="1" lang="en-GB" sz="1400">
                <a:solidFill>
                  <a:schemeClr val="dk1"/>
                </a:solidFill>
              </a:rPr>
              <a:t>WHY</a:t>
            </a:r>
            <a:r>
              <a:rPr lang="en-GB" sz="1400">
                <a:solidFill>
                  <a:schemeClr val="dk1"/>
                </a:solidFill>
              </a:rPr>
              <a:t> shapes the decisions they make. Their </a:t>
            </a:r>
            <a:r>
              <a:rPr b="1" lang="en-GB" sz="1400">
                <a:solidFill>
                  <a:schemeClr val="dk1"/>
                </a:solidFill>
              </a:rPr>
              <a:t>WHY</a:t>
            </a:r>
            <a:r>
              <a:rPr lang="en-GB" sz="1400">
                <a:solidFill>
                  <a:schemeClr val="dk1"/>
                </a:solidFill>
              </a:rPr>
              <a:t> guides their behaviour. Their </a:t>
            </a:r>
            <a:r>
              <a:rPr b="1" lang="en-GB" sz="1400">
                <a:solidFill>
                  <a:schemeClr val="dk1"/>
                </a:solidFill>
              </a:rPr>
              <a:t>WHY</a:t>
            </a:r>
            <a:r>
              <a:rPr lang="en-GB" sz="1400">
                <a:solidFill>
                  <a:schemeClr val="dk1"/>
                </a:solidFill>
              </a:rPr>
              <a:t> determines what they prioritise. And their </a:t>
            </a:r>
            <a:r>
              <a:rPr b="1" lang="en-GB" sz="1400">
                <a:solidFill>
                  <a:schemeClr val="dk1"/>
                </a:solidFill>
              </a:rPr>
              <a:t>WHY</a:t>
            </a:r>
            <a:r>
              <a:rPr lang="en-GB" sz="1400">
                <a:solidFill>
                  <a:schemeClr val="dk1"/>
                </a:solidFill>
              </a:rPr>
              <a:t> keeps them grounded and committed when challenges arise.</a:t>
            </a:r>
            <a:endParaRPr sz="14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4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400">
                <a:solidFill>
                  <a:schemeClr val="dk1"/>
                </a:solidFill>
              </a:rPr>
              <a:t>Without a clear WHY, even the best plans lose direction.</a:t>
            </a:r>
            <a:endParaRPr sz="14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cd1bdf712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cd1bdf712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GB" sz="1600">
                <a:solidFill>
                  <a:srgbClr val="202122"/>
                </a:solidFill>
                <a:highlight>
                  <a:srgbClr val="FFFFFF"/>
                </a:highlight>
              </a:rPr>
              <a:t>0.32 - 2.50</a:t>
            </a:r>
            <a:endParaRPr b="1" sz="1600">
              <a:solidFill>
                <a:srgbClr val="202122"/>
              </a:solidFill>
              <a:highlight>
                <a:srgbClr val="FFFFFF"/>
              </a:highlight>
            </a:endParaRPr>
          </a:p>
          <a:p>
            <a:pPr indent="0" lvl="0" marL="0" rtl="0" algn="l">
              <a:lnSpc>
                <a:spcPct val="115000"/>
              </a:lnSpc>
              <a:spcBef>
                <a:spcPts val="1200"/>
              </a:spcBef>
              <a:spcAft>
                <a:spcPts val="0"/>
              </a:spcAft>
              <a:buNone/>
            </a:pPr>
            <a:r>
              <a:rPr b="1" lang="en-GB" sz="1600">
                <a:solidFill>
                  <a:srgbClr val="202122"/>
                </a:solidFill>
                <a:highlight>
                  <a:srgbClr val="FFFFFF"/>
                </a:highlight>
              </a:rPr>
              <a:t>Simon Sinek is an American author and motivational speaker known for his work on leadership and organisational purpose. He is perhaps most widely recognised for his TED Talk exploring the concept of “Start With Why.”</a:t>
            </a:r>
            <a:endParaRPr b="1" sz="1600">
              <a:solidFill>
                <a:srgbClr val="202122"/>
              </a:solidFill>
              <a:highlight>
                <a:srgbClr val="FFFFFF"/>
              </a:highlight>
            </a:endParaRPr>
          </a:p>
          <a:p>
            <a:pPr indent="0" lvl="0" marL="0" rtl="0" algn="l">
              <a:lnSpc>
                <a:spcPct val="115000"/>
              </a:lnSpc>
              <a:spcBef>
                <a:spcPts val="1200"/>
              </a:spcBef>
              <a:spcAft>
                <a:spcPts val="0"/>
              </a:spcAft>
              <a:buNone/>
            </a:pPr>
            <a:r>
              <a:rPr b="1" lang="en-GB" sz="1600">
                <a:solidFill>
                  <a:srgbClr val="202122"/>
                </a:solidFill>
                <a:highlight>
                  <a:srgbClr val="FFFFFF"/>
                </a:highlight>
              </a:rPr>
              <a:t>Here is a short excerpt that helps illustrate what he means by the WHY.</a:t>
            </a:r>
            <a:endParaRPr b="1" sz="1600">
              <a:solidFill>
                <a:srgbClr val="202122"/>
              </a:solidFill>
              <a:highlight>
                <a:srgbClr val="FFFFFF"/>
              </a:highlight>
            </a:endParaRPr>
          </a:p>
          <a:p>
            <a:pPr indent="0" lvl="0" marL="0" rtl="0" algn="l">
              <a:lnSpc>
                <a:spcPct val="115000"/>
              </a:lnSpc>
              <a:spcBef>
                <a:spcPts val="1200"/>
              </a:spcBef>
              <a:spcAft>
                <a:spcPts val="1200"/>
              </a:spcAft>
              <a:buClr>
                <a:schemeClr val="dk1"/>
              </a:buClr>
              <a:buSzPts val="1100"/>
              <a:buFont typeface="Arial"/>
              <a:buNone/>
            </a:pPr>
            <a:r>
              <a:t/>
            </a:r>
            <a:endParaRPr b="1" sz="1200">
              <a:solidFill>
                <a:srgbClr val="202122"/>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cd1bdf7121_9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cd1bdf7121_9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8000"/>
              </a:lnSpc>
              <a:spcBef>
                <a:spcPts val="1200"/>
              </a:spcBef>
              <a:spcAft>
                <a:spcPts val="0"/>
              </a:spcAft>
              <a:buNone/>
            </a:pPr>
            <a:r>
              <a:rPr lang="en-GB" sz="1300">
                <a:solidFill>
                  <a:srgbClr val="0000FF"/>
                </a:solidFill>
              </a:rPr>
              <a:t>When we apply this thinking to education in Aotearoa and our obligations under </a:t>
            </a:r>
            <a:r>
              <a:rPr b="1" lang="en-GB" sz="1300">
                <a:solidFill>
                  <a:srgbClr val="0000FF"/>
                </a:solidFill>
              </a:rPr>
              <a:t>Te Tiriti o Waitangi</a:t>
            </a:r>
            <a:r>
              <a:rPr lang="en-GB" sz="1300">
                <a:solidFill>
                  <a:srgbClr val="0000FF"/>
                </a:solidFill>
              </a:rPr>
              <a:t>, understanding our </a:t>
            </a:r>
            <a:r>
              <a:rPr b="1" lang="en-GB" sz="1300">
                <a:solidFill>
                  <a:srgbClr val="0000FF"/>
                </a:solidFill>
              </a:rPr>
              <a:t>WHY</a:t>
            </a:r>
            <a:r>
              <a:rPr lang="en-GB" sz="1300">
                <a:solidFill>
                  <a:srgbClr val="0000FF"/>
                </a:solidFill>
              </a:rPr>
              <a:t> becomes essential. It shapes the purpose behind our actions, guiding how we honour our commitments and support equitable outcomes for all learners.</a:t>
            </a:r>
            <a:endParaRPr sz="1300">
              <a:solidFill>
                <a:srgbClr val="0000FF"/>
              </a:solidFill>
            </a:endParaRPr>
          </a:p>
          <a:p>
            <a:pPr indent="0" lvl="0" marL="0" rtl="0" algn="l">
              <a:lnSpc>
                <a:spcPct val="115000"/>
              </a:lnSpc>
              <a:spcBef>
                <a:spcPts val="1200"/>
              </a:spcBef>
              <a:spcAft>
                <a:spcPts val="1200"/>
              </a:spcAft>
              <a:buClr>
                <a:schemeClr val="dk1"/>
              </a:buClr>
              <a:buSzPts val="1100"/>
              <a:buFont typeface="Arial"/>
              <a:buNone/>
            </a:pPr>
            <a:r>
              <a:rPr lang="en-GB" sz="1300">
                <a:solidFill>
                  <a:srgbClr val="0000FF"/>
                </a:solidFill>
                <a:highlight>
                  <a:srgbClr val="FFFFFF"/>
                </a:highlight>
              </a:rPr>
              <a:t>When our WHY is grounded in honouring Te Tiriti, sharing mana is no longer viewed as a loss of authority. Instead, it becomes a recognition that strong partnerships with Māori strengthen our schools, our communities, and the success of our learners.</a:t>
            </a:r>
            <a:endParaRPr sz="15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cd1bdf7121_9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cd1bdf7121_9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10MINS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You can apply this activity to any context… in your class by discussing the relevance of your topic, in a dept meeting, whats your why for this kaupapa? You can ask the questions above to your colleagues who want to explore how to affirm and advance te tiriti?</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f0e7bb5c29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f0e7bb5c29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f0e7bb5c29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f0e7bb5c29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f0e7bb5c29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f0e7bb5c29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f0e7bb5c29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f0e7bb5c29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10MINS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u="sng">
                <a:solidFill>
                  <a:schemeClr val="hlink"/>
                </a:solidFill>
                <a:hlinkClick r:id="rId2"/>
              </a:rPr>
              <a:t>https://menza.co.nz/waiata-hutia-by-hirini-melbourne/</a:t>
            </a:r>
            <a:r>
              <a:rPr lang="en-GB"/>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u="sng">
                <a:solidFill>
                  <a:schemeClr val="hlink"/>
                </a:solidFill>
                <a:hlinkClick r:id="rId3"/>
              </a:rPr>
              <a:t>Hutia te Rito – Zachary J. Moore</a:t>
            </a:r>
            <a:r>
              <a:rPr lang="en-GB"/>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u="sng">
                <a:solidFill>
                  <a:schemeClr val="hlink"/>
                </a:solidFill>
                <a:hlinkClick r:id="rId4"/>
              </a:rPr>
              <a:t>Karakia-Katoa-Hutia-te-rito-o-te-Harakeke.pdf</a:t>
            </a:r>
            <a:r>
              <a:rPr lang="en-GB"/>
              <a: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f0e7bb5c29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f0e7bb5c29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f0e7bb5c29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f0e7bb5c29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f0e7bb5c2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f0e7bb5c2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1MIN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f0e7bb5c29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f0e7bb5c29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10MINS</a:t>
            </a:r>
            <a:endParaRPr/>
          </a:p>
          <a:p>
            <a:pPr indent="0" lvl="0" marL="0" rtl="0" algn="l">
              <a:spcBef>
                <a:spcPts val="0"/>
              </a:spcBef>
              <a:spcAft>
                <a:spcPts val="0"/>
              </a:spcAft>
              <a:buNone/>
            </a:pPr>
            <a:r>
              <a:rPr lang="en-GB"/>
              <a:t>This activity can also be applied in different contexts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f0e7bb5c29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f0e7bb5c29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5MIN</a:t>
            </a:r>
            <a:endParaRPr/>
          </a:p>
          <a:p>
            <a:pPr indent="0" lvl="0" marL="0" rtl="0" algn="l">
              <a:spcBef>
                <a:spcPts val="0"/>
              </a:spcBef>
              <a:spcAft>
                <a:spcPts val="0"/>
              </a:spcAft>
              <a:buNone/>
            </a:pPr>
            <a:r>
              <a:rPr lang="en-GB"/>
              <a:t>Save this padlet so you can share with colleagues what Te Tiriti in action could look like - those visual people in our staffrooms ne?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f0e7bb5c29_1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f0e7bb5c29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f0d289a95f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f0d289a95f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Kahmil: </a:t>
            </a:r>
            <a:r>
              <a:rPr lang="en-GB" sz="1500">
                <a:solidFill>
                  <a:schemeClr val="dk1"/>
                </a:solidFill>
                <a:latin typeface="Times New Roman"/>
                <a:ea typeface="Times New Roman"/>
                <a:cs typeface="Times New Roman"/>
                <a:sym typeface="Times New Roman"/>
              </a:rPr>
              <a:t>“Ki te kore ngā pūtake mākūkungia e kore te ngākau e tupu”</a:t>
            </a:r>
            <a:endParaRPr sz="300">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0e7bb5c29_1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f0e7bb5c29_1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f0e7bb5c29_1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f0e7bb5c29_1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f0d289a9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f0d289a9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He aha tēnei?</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f0d289a95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f0d289a95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609600" rtl="0" algn="l">
              <a:lnSpc>
                <a:spcPct val="168000"/>
              </a:lnSpc>
              <a:spcBef>
                <a:spcPts val="0"/>
              </a:spcBef>
              <a:spcAft>
                <a:spcPts val="0"/>
              </a:spcAft>
              <a:buClr>
                <a:srgbClr val="252525"/>
              </a:buClr>
              <a:buSzPts val="1200"/>
              <a:buFont typeface="Merriweather"/>
              <a:buChar char="●"/>
            </a:pPr>
            <a:r>
              <a:rPr lang="en-GB" sz="1200">
                <a:solidFill>
                  <a:srgbClr val="252525"/>
                </a:solidFill>
                <a:highlight>
                  <a:srgbClr val="F8F7F2"/>
                </a:highlight>
                <a:latin typeface="Merriweather"/>
                <a:ea typeface="Merriweather"/>
                <a:cs typeface="Merriweather"/>
                <a:sym typeface="Merriweather"/>
              </a:rPr>
              <a:t>te mātāpono o te whai hua kotahi / the principle of mutual benefit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f0d289a95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f0d289a95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He aha tēnei?</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f0d289a95f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f0d289a95f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609600" rtl="0" algn="l">
              <a:lnSpc>
                <a:spcPct val="168000"/>
              </a:lnSpc>
              <a:spcBef>
                <a:spcPts val="0"/>
              </a:spcBef>
              <a:spcAft>
                <a:spcPts val="0"/>
              </a:spcAft>
              <a:buClr>
                <a:srgbClr val="252525"/>
              </a:buClr>
              <a:buSzPts val="1200"/>
              <a:buFont typeface="Merriweather"/>
              <a:buChar char="●"/>
            </a:pPr>
            <a:r>
              <a:rPr lang="en-GB" sz="1200">
                <a:solidFill>
                  <a:srgbClr val="252525"/>
                </a:solidFill>
                <a:highlight>
                  <a:srgbClr val="F8F7F2"/>
                </a:highlight>
                <a:latin typeface="Merriweather"/>
                <a:ea typeface="Merriweather"/>
                <a:cs typeface="Merriweather"/>
                <a:sym typeface="Merriweather"/>
              </a:rPr>
              <a:t>te mātāpono o te kāwanatanga / the principle of good government;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f0d289a95f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f0d289a95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He aha tēnei?</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f0d289a95f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f0d289a95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609600" rtl="0" algn="l">
              <a:lnSpc>
                <a:spcPct val="168000"/>
              </a:lnSpc>
              <a:spcBef>
                <a:spcPts val="0"/>
              </a:spcBef>
              <a:spcAft>
                <a:spcPts val="0"/>
              </a:spcAft>
              <a:buClr>
                <a:srgbClr val="252525"/>
              </a:buClr>
              <a:buSzPts val="1200"/>
              <a:buFont typeface="Merriweather"/>
              <a:buChar char="●"/>
            </a:pPr>
            <a:r>
              <a:rPr lang="en-GB" sz="1200">
                <a:solidFill>
                  <a:srgbClr val="252525"/>
                </a:solidFill>
                <a:highlight>
                  <a:srgbClr val="F8F7F2"/>
                </a:highlight>
                <a:latin typeface="Merriweather"/>
                <a:ea typeface="Merriweather"/>
                <a:cs typeface="Merriweather"/>
                <a:sym typeface="Merriweather"/>
              </a:rPr>
              <a:t>te mātāpono o te houruatanga / the principle of partnership;</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f0d289a95f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f0d289a95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He aha tēnei?</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f0d289a95f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f0d289a95f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Tino Rangatiratanga:</a:t>
            </a:r>
            <a:r>
              <a:rPr lang="en-GB">
                <a:solidFill>
                  <a:schemeClr val="dk1"/>
                </a:solidFill>
              </a:rPr>
              <a:t>This is about chieftainship, sovereignty, and autonomy.</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f0d289a95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f0d289a95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He aha tēnei?</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f0d289a95f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f0d289a95f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609600" rtl="0" algn="l">
              <a:lnSpc>
                <a:spcPct val="168000"/>
              </a:lnSpc>
              <a:spcBef>
                <a:spcPts val="0"/>
              </a:spcBef>
              <a:spcAft>
                <a:spcPts val="0"/>
              </a:spcAft>
              <a:buClr>
                <a:srgbClr val="252525"/>
              </a:buClr>
              <a:buSzPts val="1200"/>
              <a:buFont typeface="Merriweather"/>
              <a:buChar char="●"/>
            </a:pPr>
            <a:r>
              <a:rPr lang="en-GB" sz="1200">
                <a:solidFill>
                  <a:srgbClr val="252525"/>
                </a:solidFill>
                <a:highlight>
                  <a:srgbClr val="F8F7F2"/>
                </a:highlight>
                <a:latin typeface="Merriweather"/>
                <a:ea typeface="Merriweather"/>
                <a:cs typeface="Merriweather"/>
                <a:sym typeface="Merriweather"/>
              </a:rPr>
              <a:t>te mātāpono o te mana taurite / the principle of equity</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f0d289a95f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f0d289a95f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He aha tēnei?</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f0d289a95f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f0d289a95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609600" rtl="0" algn="l">
              <a:lnSpc>
                <a:spcPct val="168000"/>
              </a:lnSpc>
              <a:spcBef>
                <a:spcPts val="0"/>
              </a:spcBef>
              <a:spcAft>
                <a:spcPts val="0"/>
              </a:spcAft>
              <a:buClr>
                <a:srgbClr val="252525"/>
              </a:buClr>
              <a:buSzPts val="1200"/>
              <a:buFont typeface="Merriweather"/>
              <a:buChar char="●"/>
            </a:pPr>
            <a:r>
              <a:rPr lang="en-GB" sz="1200">
                <a:solidFill>
                  <a:srgbClr val="252525"/>
                </a:solidFill>
                <a:highlight>
                  <a:srgbClr val="F8F7F2"/>
                </a:highlight>
                <a:latin typeface="Merriweather"/>
                <a:ea typeface="Merriweather"/>
                <a:cs typeface="Merriweather"/>
                <a:sym typeface="Merriweather"/>
              </a:rPr>
              <a:t>te mātāpono o te matapopore moroki / the principle of active protection</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f0d289a95f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f0d289a95f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S19-25 - 15mins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cd8107908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cd8107908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cd8107908c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cd8107908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cd0fe0fb20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cd0fe0fb20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5MINS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cd0fe0fb20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cd0fe0fb20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2MINS</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ccc5d4cd58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ccc5d4cd58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https://groundwork.org.nz/wp-content/uploads/2024/03/Te-Tiriti-personal-actions.pdf</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cdb47900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cdb47900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ccc5d4cd58_1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ccc5d4cd58_1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cd8107908c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cd8107908c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c53a7db2bc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c53a7db2bc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cd8107908c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cd8107908c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700"/>
              <a:t>2 mins</a:t>
            </a:r>
            <a:endParaRPr sz="17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spcBef>
                <a:spcPts val="0"/>
              </a:spcBef>
              <a:spcAft>
                <a:spcPts val="0"/>
              </a:spcAft>
              <a:buSzPts val="5200"/>
              <a:buNone/>
              <a:defRPr sz="5200">
                <a:solidFill>
                  <a:schemeClr val="lt1"/>
                </a:solidFill>
                <a:latin typeface="Times New Roman"/>
                <a:ea typeface="Times New Roman"/>
                <a:cs typeface="Times New Roman"/>
                <a:sym typeface="Times New Roman"/>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Times New Roman"/>
              <a:buNone/>
              <a:defRPr b="1" sz="2800">
                <a:solidFill>
                  <a:schemeClr val="dk1"/>
                </a:solidFill>
                <a:latin typeface="Times New Roman"/>
                <a:ea typeface="Times New Roman"/>
                <a:cs typeface="Times New Roman"/>
                <a:sym typeface="Times New Roman"/>
              </a:defRPr>
            </a:lvl1pPr>
            <a:lvl2pPr lvl="1">
              <a:spcBef>
                <a:spcPts val="0"/>
              </a:spcBef>
              <a:spcAft>
                <a:spcPts val="0"/>
              </a:spcAft>
              <a:buClr>
                <a:schemeClr val="dk1"/>
              </a:buClr>
              <a:buSzPts val="2800"/>
              <a:buFont typeface="Times New Roman"/>
              <a:buNone/>
              <a:defRPr b="1" sz="2800">
                <a:solidFill>
                  <a:schemeClr val="dk1"/>
                </a:solidFill>
                <a:latin typeface="Times New Roman"/>
                <a:ea typeface="Times New Roman"/>
                <a:cs typeface="Times New Roman"/>
                <a:sym typeface="Times New Roman"/>
              </a:defRPr>
            </a:lvl2pPr>
            <a:lvl3pPr lvl="2">
              <a:spcBef>
                <a:spcPts val="0"/>
              </a:spcBef>
              <a:spcAft>
                <a:spcPts val="0"/>
              </a:spcAft>
              <a:buClr>
                <a:schemeClr val="dk1"/>
              </a:buClr>
              <a:buSzPts val="2800"/>
              <a:buFont typeface="Times New Roman"/>
              <a:buNone/>
              <a:defRPr b="1" sz="2800">
                <a:solidFill>
                  <a:schemeClr val="dk1"/>
                </a:solidFill>
                <a:latin typeface="Times New Roman"/>
                <a:ea typeface="Times New Roman"/>
                <a:cs typeface="Times New Roman"/>
                <a:sym typeface="Times New Roman"/>
              </a:defRPr>
            </a:lvl3pPr>
            <a:lvl4pPr lvl="3">
              <a:spcBef>
                <a:spcPts val="0"/>
              </a:spcBef>
              <a:spcAft>
                <a:spcPts val="0"/>
              </a:spcAft>
              <a:buClr>
                <a:schemeClr val="dk1"/>
              </a:buClr>
              <a:buSzPts val="2800"/>
              <a:buFont typeface="Times New Roman"/>
              <a:buNone/>
              <a:defRPr b="1" sz="2800">
                <a:solidFill>
                  <a:schemeClr val="dk1"/>
                </a:solidFill>
                <a:latin typeface="Times New Roman"/>
                <a:ea typeface="Times New Roman"/>
                <a:cs typeface="Times New Roman"/>
                <a:sym typeface="Times New Roman"/>
              </a:defRPr>
            </a:lvl4pPr>
            <a:lvl5pPr lvl="4">
              <a:spcBef>
                <a:spcPts val="0"/>
              </a:spcBef>
              <a:spcAft>
                <a:spcPts val="0"/>
              </a:spcAft>
              <a:buClr>
                <a:schemeClr val="dk1"/>
              </a:buClr>
              <a:buSzPts val="2800"/>
              <a:buFont typeface="Times New Roman"/>
              <a:buNone/>
              <a:defRPr b="1" sz="2800">
                <a:solidFill>
                  <a:schemeClr val="dk1"/>
                </a:solidFill>
                <a:latin typeface="Times New Roman"/>
                <a:ea typeface="Times New Roman"/>
                <a:cs typeface="Times New Roman"/>
                <a:sym typeface="Times New Roman"/>
              </a:defRPr>
            </a:lvl5pPr>
            <a:lvl6pPr lvl="5">
              <a:spcBef>
                <a:spcPts val="0"/>
              </a:spcBef>
              <a:spcAft>
                <a:spcPts val="0"/>
              </a:spcAft>
              <a:buClr>
                <a:schemeClr val="dk1"/>
              </a:buClr>
              <a:buSzPts val="2800"/>
              <a:buFont typeface="Times New Roman"/>
              <a:buNone/>
              <a:defRPr b="1" sz="2800">
                <a:solidFill>
                  <a:schemeClr val="dk1"/>
                </a:solidFill>
                <a:latin typeface="Times New Roman"/>
                <a:ea typeface="Times New Roman"/>
                <a:cs typeface="Times New Roman"/>
                <a:sym typeface="Times New Roman"/>
              </a:defRPr>
            </a:lvl6pPr>
            <a:lvl7pPr lvl="6">
              <a:spcBef>
                <a:spcPts val="0"/>
              </a:spcBef>
              <a:spcAft>
                <a:spcPts val="0"/>
              </a:spcAft>
              <a:buClr>
                <a:schemeClr val="dk1"/>
              </a:buClr>
              <a:buSzPts val="2800"/>
              <a:buFont typeface="Times New Roman"/>
              <a:buNone/>
              <a:defRPr b="1" sz="2800">
                <a:solidFill>
                  <a:schemeClr val="dk1"/>
                </a:solidFill>
                <a:latin typeface="Times New Roman"/>
                <a:ea typeface="Times New Roman"/>
                <a:cs typeface="Times New Roman"/>
                <a:sym typeface="Times New Roman"/>
              </a:defRPr>
            </a:lvl7pPr>
            <a:lvl8pPr lvl="7">
              <a:spcBef>
                <a:spcPts val="0"/>
              </a:spcBef>
              <a:spcAft>
                <a:spcPts val="0"/>
              </a:spcAft>
              <a:buClr>
                <a:schemeClr val="dk1"/>
              </a:buClr>
              <a:buSzPts val="2800"/>
              <a:buFont typeface="Times New Roman"/>
              <a:buNone/>
              <a:defRPr b="1" sz="2800">
                <a:solidFill>
                  <a:schemeClr val="dk1"/>
                </a:solidFill>
                <a:latin typeface="Times New Roman"/>
                <a:ea typeface="Times New Roman"/>
                <a:cs typeface="Times New Roman"/>
                <a:sym typeface="Times New Roman"/>
              </a:defRPr>
            </a:lvl8pPr>
            <a:lvl9pPr lvl="8">
              <a:spcBef>
                <a:spcPts val="0"/>
              </a:spcBef>
              <a:spcAft>
                <a:spcPts val="0"/>
              </a:spcAft>
              <a:buClr>
                <a:schemeClr val="dk1"/>
              </a:buClr>
              <a:buSzPts val="2800"/>
              <a:buFont typeface="Times New Roman"/>
              <a:buNone/>
              <a:defRPr b="1" sz="2800">
                <a:solidFill>
                  <a:schemeClr val="dk1"/>
                </a:solidFill>
                <a:latin typeface="Times New Roman"/>
                <a:ea typeface="Times New Roman"/>
                <a:cs typeface="Times New Roman"/>
                <a:sym typeface="Times New Roman"/>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Times New Roman"/>
              <a:buChar char="●"/>
              <a:defRPr sz="1800">
                <a:solidFill>
                  <a:schemeClr val="dk2"/>
                </a:solidFill>
                <a:latin typeface="Times New Roman"/>
                <a:ea typeface="Times New Roman"/>
                <a:cs typeface="Times New Roman"/>
                <a:sym typeface="Times New Roman"/>
              </a:defRPr>
            </a:lvl1pPr>
            <a:lvl2pPr indent="-317500" lvl="1" marL="914400">
              <a:lnSpc>
                <a:spcPct val="115000"/>
              </a:lnSpc>
              <a:spcBef>
                <a:spcPts val="0"/>
              </a:spcBef>
              <a:spcAft>
                <a:spcPts val="0"/>
              </a:spcAft>
              <a:buClr>
                <a:schemeClr val="dk2"/>
              </a:buClr>
              <a:buSzPts val="1400"/>
              <a:buFont typeface="Times New Roman"/>
              <a:buChar char="○"/>
              <a:defRPr>
                <a:solidFill>
                  <a:schemeClr val="dk2"/>
                </a:solidFill>
                <a:latin typeface="Times New Roman"/>
                <a:ea typeface="Times New Roman"/>
                <a:cs typeface="Times New Roman"/>
                <a:sym typeface="Times New Roman"/>
              </a:defRPr>
            </a:lvl2pPr>
            <a:lvl3pPr indent="-317500" lvl="2" marL="1371600">
              <a:lnSpc>
                <a:spcPct val="115000"/>
              </a:lnSpc>
              <a:spcBef>
                <a:spcPts val="0"/>
              </a:spcBef>
              <a:spcAft>
                <a:spcPts val="0"/>
              </a:spcAft>
              <a:buClr>
                <a:schemeClr val="dk2"/>
              </a:buClr>
              <a:buSzPts val="1400"/>
              <a:buFont typeface="Times New Roman"/>
              <a:buChar char="■"/>
              <a:defRPr>
                <a:solidFill>
                  <a:schemeClr val="dk2"/>
                </a:solidFill>
                <a:latin typeface="Times New Roman"/>
                <a:ea typeface="Times New Roman"/>
                <a:cs typeface="Times New Roman"/>
                <a:sym typeface="Times New Roman"/>
              </a:defRPr>
            </a:lvl3pPr>
            <a:lvl4pPr indent="-317500" lvl="3" marL="1828800">
              <a:lnSpc>
                <a:spcPct val="115000"/>
              </a:lnSpc>
              <a:spcBef>
                <a:spcPts val="0"/>
              </a:spcBef>
              <a:spcAft>
                <a:spcPts val="0"/>
              </a:spcAft>
              <a:buClr>
                <a:schemeClr val="dk2"/>
              </a:buClr>
              <a:buSzPts val="1400"/>
              <a:buFont typeface="Times New Roman"/>
              <a:buChar char="●"/>
              <a:defRPr>
                <a:solidFill>
                  <a:schemeClr val="dk2"/>
                </a:solidFill>
                <a:latin typeface="Times New Roman"/>
                <a:ea typeface="Times New Roman"/>
                <a:cs typeface="Times New Roman"/>
                <a:sym typeface="Times New Roman"/>
              </a:defRPr>
            </a:lvl4pPr>
            <a:lvl5pPr indent="-317500" lvl="4" marL="2286000">
              <a:lnSpc>
                <a:spcPct val="115000"/>
              </a:lnSpc>
              <a:spcBef>
                <a:spcPts val="0"/>
              </a:spcBef>
              <a:spcAft>
                <a:spcPts val="0"/>
              </a:spcAft>
              <a:buClr>
                <a:schemeClr val="dk2"/>
              </a:buClr>
              <a:buSzPts val="1400"/>
              <a:buFont typeface="Times New Roman"/>
              <a:buChar char="○"/>
              <a:defRPr>
                <a:solidFill>
                  <a:schemeClr val="dk2"/>
                </a:solidFill>
                <a:latin typeface="Times New Roman"/>
                <a:ea typeface="Times New Roman"/>
                <a:cs typeface="Times New Roman"/>
                <a:sym typeface="Times New Roman"/>
              </a:defRPr>
            </a:lvl5pPr>
            <a:lvl6pPr indent="-317500" lvl="5" marL="2743200">
              <a:lnSpc>
                <a:spcPct val="115000"/>
              </a:lnSpc>
              <a:spcBef>
                <a:spcPts val="0"/>
              </a:spcBef>
              <a:spcAft>
                <a:spcPts val="0"/>
              </a:spcAft>
              <a:buClr>
                <a:schemeClr val="dk2"/>
              </a:buClr>
              <a:buSzPts val="1400"/>
              <a:buFont typeface="Times New Roman"/>
              <a:buChar char="■"/>
              <a:defRPr>
                <a:solidFill>
                  <a:schemeClr val="dk2"/>
                </a:solidFill>
                <a:latin typeface="Times New Roman"/>
                <a:ea typeface="Times New Roman"/>
                <a:cs typeface="Times New Roman"/>
                <a:sym typeface="Times New Roman"/>
              </a:defRPr>
            </a:lvl6pPr>
            <a:lvl7pPr indent="-317500" lvl="6" marL="3200400">
              <a:lnSpc>
                <a:spcPct val="115000"/>
              </a:lnSpc>
              <a:spcBef>
                <a:spcPts val="0"/>
              </a:spcBef>
              <a:spcAft>
                <a:spcPts val="0"/>
              </a:spcAft>
              <a:buClr>
                <a:schemeClr val="dk2"/>
              </a:buClr>
              <a:buSzPts val="1400"/>
              <a:buFont typeface="Times New Roman"/>
              <a:buChar char="●"/>
              <a:defRPr>
                <a:solidFill>
                  <a:schemeClr val="dk2"/>
                </a:solidFill>
                <a:latin typeface="Times New Roman"/>
                <a:ea typeface="Times New Roman"/>
                <a:cs typeface="Times New Roman"/>
                <a:sym typeface="Times New Roman"/>
              </a:defRPr>
            </a:lvl7pPr>
            <a:lvl8pPr indent="-317500" lvl="7" marL="3657600">
              <a:lnSpc>
                <a:spcPct val="115000"/>
              </a:lnSpc>
              <a:spcBef>
                <a:spcPts val="0"/>
              </a:spcBef>
              <a:spcAft>
                <a:spcPts val="0"/>
              </a:spcAft>
              <a:buClr>
                <a:schemeClr val="dk2"/>
              </a:buClr>
              <a:buSzPts val="1400"/>
              <a:buFont typeface="Times New Roman"/>
              <a:buChar char="○"/>
              <a:defRPr>
                <a:solidFill>
                  <a:schemeClr val="dk2"/>
                </a:solidFill>
                <a:latin typeface="Times New Roman"/>
                <a:ea typeface="Times New Roman"/>
                <a:cs typeface="Times New Roman"/>
                <a:sym typeface="Times New Roman"/>
              </a:defRPr>
            </a:lvl8pPr>
            <a:lvl9pPr indent="-317500" lvl="8" marL="4114800">
              <a:lnSpc>
                <a:spcPct val="115000"/>
              </a:lnSpc>
              <a:spcBef>
                <a:spcPts val="0"/>
              </a:spcBef>
              <a:spcAft>
                <a:spcPts val="0"/>
              </a:spcAft>
              <a:buClr>
                <a:schemeClr val="dk2"/>
              </a:buClr>
              <a:buSzPts val="1400"/>
              <a:buFont typeface="Times New Roman"/>
              <a:buChar char="■"/>
              <a:defRPr>
                <a:solidFill>
                  <a:schemeClr val="dk2"/>
                </a:solidFill>
                <a:latin typeface="Times New Roman"/>
                <a:ea typeface="Times New Roman"/>
                <a:cs typeface="Times New Roman"/>
                <a:sym typeface="Times New Roman"/>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2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4.png"/><Relationship Id="rId6" Type="http://schemas.openxmlformats.org/officeDocument/2006/relationships/image" Target="../media/image2.png"/><Relationship Id="rId7" Type="http://schemas.openxmlformats.org/officeDocument/2006/relationships/image" Target="../media/image5.png"/><Relationship Id="rId8" Type="http://schemas.openxmlformats.org/officeDocument/2006/relationships/image" Target="../media/image4.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6.png"/><Relationship Id="rId4" Type="http://schemas.openxmlformats.org/officeDocument/2006/relationships/hyperlink" Target="http://www.youtube.com/watch?v=7dAaWweraQ4" TargetMode="External"/><Relationship Id="rId5"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19.png"/><Relationship Id="rId5"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8.jp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8.jp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22.png"/><Relationship Id="rId5"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hyperlink" Target="https://www.classtools.net/reveal/202604-m5eAA2" TargetMode="Externa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28.png"/><Relationship Id="rId4" Type="http://schemas.openxmlformats.org/officeDocument/2006/relationships/image" Target="../media/image32.png"/><Relationship Id="rId5" Type="http://schemas.openxmlformats.org/officeDocument/2006/relationships/image" Target="../media/image22.png"/><Relationship Id="rId6" Type="http://schemas.openxmlformats.org/officeDocument/2006/relationships/image" Target="../media/image37.png"/><Relationship Id="rId7" Type="http://schemas.openxmlformats.org/officeDocument/2006/relationships/image" Target="../media/image4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43.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hyperlink" Target="https://bit.ly/40bWG9C"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49.png"/><Relationship Id="rId4" Type="http://schemas.openxmlformats.org/officeDocument/2006/relationships/hyperlink" Target="https://wayground.com/admin/quiz/69a8d9a2803a2b1e6fa78a90" TargetMode="External"/><Relationship Id="rId5"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hyperlink" Target="https://akopanuku.education.govt.nz/resources/230/teachers-reflection-tool-english?query=ecf04ce1e389ba92f6ae230338ad8161" TargetMode="External"/><Relationship Id="rId5" Type="http://schemas.openxmlformats.org/officeDocument/2006/relationships/image" Target="../media/image46.png"/><Relationship Id="rId6" Type="http://schemas.openxmlformats.org/officeDocument/2006/relationships/hyperlink" Target="https://assets.akopanuku.apps.astonjames.co.nz/public/ResourceFiles/Resource_Leader-Self-reflection-Tiriti-o-Waitangi-Partnership_File.pdf" TargetMode="External"/><Relationship Id="rId7"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hyperlink" Target="https://nzstaworkbooks2021.s3.ap-southeast-2.amazonaws.com/Hautu_2021_FINAL.pdf" TargetMode="External"/><Relationship Id="rId4" Type="http://schemas.openxmlformats.org/officeDocument/2006/relationships/image" Target="../media/image5.png"/><Relationship Id="rId5" Type="http://schemas.openxmlformats.org/officeDocument/2006/relationships/image" Target="../media/image38.png"/><Relationship Id="rId6" Type="http://schemas.openxmlformats.org/officeDocument/2006/relationships/hyperlink" Target="https://nzstaworkbooks2021.s3.ap-southeast-2.amazonaws.com/Hautu_2021_FINAL.pdf"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42.png"/><Relationship Id="rId4" Type="http://schemas.openxmlformats.org/officeDocument/2006/relationships/image" Target="../media/image48.png"/><Relationship Id="rId5"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42.png"/><Relationship Id="rId4" Type="http://schemas.openxmlformats.org/officeDocument/2006/relationships/image" Target="../media/image48.png"/><Relationship Id="rId5"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42.png"/><Relationship Id="rId4" Type="http://schemas.openxmlformats.org/officeDocument/2006/relationships/image" Target="../media/image47.png"/><Relationship Id="rId5"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42.png"/><Relationship Id="rId4" Type="http://schemas.openxmlformats.org/officeDocument/2006/relationships/image" Target="../media/image47.png"/><Relationship Id="rId5"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42.png"/><Relationship Id="rId4" Type="http://schemas.openxmlformats.org/officeDocument/2006/relationships/image" Target="../media/image50.png"/><Relationship Id="rId5"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42.png"/><Relationship Id="rId4" Type="http://schemas.openxmlformats.org/officeDocument/2006/relationships/image" Target="../media/image50.png"/><Relationship Id="rId5"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42.png"/><Relationship Id="rId4" Type="http://schemas.openxmlformats.org/officeDocument/2006/relationships/image" Target="../media/image51.png"/><Relationship Id="rId5"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42.png"/><Relationship Id="rId4" Type="http://schemas.openxmlformats.org/officeDocument/2006/relationships/image" Target="../media/image51.png"/><Relationship Id="rId5"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42.png"/><Relationship Id="rId4" Type="http://schemas.openxmlformats.org/officeDocument/2006/relationships/image" Target="../media/image52.png"/><Relationship Id="rId5"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42.png"/><Relationship Id="rId4" Type="http://schemas.openxmlformats.org/officeDocument/2006/relationships/image" Target="../media/image52.png"/><Relationship Id="rId5"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49.png"/><Relationship Id="rId4" Type="http://schemas.openxmlformats.org/officeDocument/2006/relationships/image" Target="../media/image53.png"/><Relationship Id="rId5"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49.png"/><Relationship Id="rId4" Type="http://schemas.openxmlformats.org/officeDocument/2006/relationships/image" Target="../media/image53.png"/><Relationship Id="rId5"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40.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49.png"/><Relationship Id="rId4" Type="http://schemas.openxmlformats.org/officeDocument/2006/relationships/hyperlink" Target="https://docs.google.com/document/d/14tIDTptH21WIGgzaebdBEx8AGBaJ4S9vmqYtV4IQFsA/edit?tab=t.0" TargetMode="External"/><Relationship Id="rId5" Type="http://schemas.openxmlformats.org/officeDocument/2006/relationships/image" Target="../media/image6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 Id="rId3" Type="http://schemas.openxmlformats.org/officeDocument/2006/relationships/image" Target="../media/image64.png"/><Relationship Id="rId4" Type="http://schemas.openxmlformats.org/officeDocument/2006/relationships/image" Target="../media/image5.png"/><Relationship Id="rId5" Type="http://schemas.openxmlformats.org/officeDocument/2006/relationships/hyperlink" Target="https://www.ppta.org.nz/pld-fund/ppta-tiriti-toolkit" TargetMode="External"/><Relationship Id="rId6"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 Id="rId3" Type="http://schemas.openxmlformats.org/officeDocument/2006/relationships/image" Target="../media/image54.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1.xml"/><Relationship Id="rId3" Type="http://schemas.openxmlformats.org/officeDocument/2006/relationships/image" Target="../media/image6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5.png"/><Relationship Id="rId4" Type="http://schemas.openxmlformats.org/officeDocument/2006/relationships/hyperlink" Target="https://groundwork.org.nz/wp-content/uploads/2024/03/Te-Tiriti-information-sources.pdf" TargetMode="External"/><Relationship Id="rId5" Type="http://schemas.openxmlformats.org/officeDocument/2006/relationships/hyperlink" Target="https://groundwork.org.nz/te-tiriti-explainer/" TargetMode="External"/><Relationship Id="rId6" Type="http://schemas.openxmlformats.org/officeDocument/2006/relationships/image" Target="../media/image5.png"/><Relationship Id="rId7" Type="http://schemas.openxmlformats.org/officeDocument/2006/relationships/image" Target="../media/image6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3.xml"/><Relationship Id="rId3" Type="http://schemas.openxmlformats.org/officeDocument/2006/relationships/image" Target="../media/image70.png"/><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59.jp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69.png"/><Relationship Id="rId4" Type="http://schemas.openxmlformats.org/officeDocument/2006/relationships/image" Target="../media/image22.png"/><Relationship Id="rId5" Type="http://schemas.openxmlformats.org/officeDocument/2006/relationships/hyperlink" Target="https://issuu.com/karenangata3921/docs/he_p_harakeke_with_resource_links_ng_nov_2023_" TargetMode="External"/><Relationship Id="rId6" Type="http://schemas.openxmlformats.org/officeDocument/2006/relationships/image" Target="../media/image60.png"/><Relationship Id="rId7" Type="http://schemas.openxmlformats.org/officeDocument/2006/relationships/hyperlink" Target="https://www.nzhta.org.nz/resources/matauranga-maori" TargetMode="External"/><Relationship Id="rId8" Type="http://schemas.openxmlformats.org/officeDocument/2006/relationships/hyperlink" Target="https://issuu.com/karenangata3921/docs/he_p_harakeke_with_resource_links_ng_nov_2023_"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6.xml"/><Relationship Id="rId3"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72.png"/><Relationship Id="rId5" Type="http://schemas.openxmlformats.org/officeDocument/2006/relationships/image" Target="../media/image14.png"/><Relationship Id="rId6" Type="http://schemas.openxmlformats.org/officeDocument/2006/relationships/image" Target="../media/image2.png"/><Relationship Id="rId7" Type="http://schemas.openxmlformats.org/officeDocument/2006/relationships/image" Target="../media/image5.png"/><Relationship Id="rId8"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title="Tiriti active in an education setting This practical and engaging workshop is designed for kaiako and reflects on Te Tiriti o Waitangi everyday practices in the profession. The workshop will explo (5).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57" name="Google Shape;57;p13"/>
          <p:cNvSpPr txBox="1"/>
          <p:nvPr>
            <p:ph idx="1" type="subTitle"/>
          </p:nvPr>
        </p:nvSpPr>
        <p:spPr>
          <a:xfrm>
            <a:off x="385425" y="2571750"/>
            <a:ext cx="8520600" cy="792600"/>
          </a:xfrm>
          <a:prstGeom prst="rect">
            <a:avLst/>
          </a:prstGeom>
        </p:spPr>
        <p:txBody>
          <a:bodyPr anchorCtr="0" anchor="t" bIns="91425" lIns="91425" spcFirstLastPara="1" rIns="91425" wrap="square" tIns="91425">
            <a:normAutofit/>
          </a:bodyPr>
          <a:lstStyle/>
          <a:p>
            <a:pPr indent="0" lvl="0" marL="0" rtl="0" algn="l">
              <a:lnSpc>
                <a:spcPct val="80000"/>
              </a:lnSpc>
              <a:spcBef>
                <a:spcPts val="0"/>
              </a:spcBef>
              <a:spcAft>
                <a:spcPts val="0"/>
              </a:spcAft>
              <a:buSzPts val="935"/>
              <a:buNone/>
            </a:pPr>
            <a:r>
              <a:rPr b="1" lang="en-GB" sz="1880">
                <a:solidFill>
                  <a:schemeClr val="lt1"/>
                </a:solidFill>
              </a:rPr>
              <a:t>Presented by Te Reo a Rohe, PPTA Te Wehengarua </a:t>
            </a:r>
            <a:endParaRPr b="1" sz="1880">
              <a:solidFill>
                <a:schemeClr val="lt1"/>
              </a:solidFill>
            </a:endParaRPr>
          </a:p>
          <a:p>
            <a:pPr indent="0" lvl="0" marL="0" rtl="0" algn="l">
              <a:lnSpc>
                <a:spcPct val="80000"/>
              </a:lnSpc>
              <a:spcBef>
                <a:spcPts val="0"/>
              </a:spcBef>
              <a:spcAft>
                <a:spcPts val="0"/>
              </a:spcAft>
              <a:buSzPts val="935"/>
              <a:buNone/>
            </a:pPr>
            <a:r>
              <a:rPr b="1" lang="en-GB" sz="1880">
                <a:solidFill>
                  <a:schemeClr val="lt1"/>
                </a:solidFill>
              </a:rPr>
              <a:t>Māori Teacher’s Conference, Sudima Hotel, July 2026</a:t>
            </a:r>
            <a:endParaRPr sz="1880">
              <a:solidFill>
                <a:schemeClr val="lt1"/>
              </a:solidFill>
            </a:endParaRPr>
          </a:p>
        </p:txBody>
      </p:sp>
      <p:sp>
        <p:nvSpPr>
          <p:cNvPr id="58" name="Google Shape;58;p13"/>
          <p:cNvSpPr txBox="1"/>
          <p:nvPr>
            <p:ph type="ctrTitle"/>
          </p:nvPr>
        </p:nvSpPr>
        <p:spPr>
          <a:xfrm>
            <a:off x="337943" y="729100"/>
            <a:ext cx="8520600" cy="2052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Te Tiriti in Education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nvSpPr>
        <p:spPr>
          <a:xfrm>
            <a:off x="402375" y="1273075"/>
            <a:ext cx="80433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500">
                <a:solidFill>
                  <a:srgbClr val="4C6A86"/>
                </a:solidFill>
                <a:latin typeface="Times New Roman"/>
                <a:ea typeface="Times New Roman"/>
                <a:cs typeface="Times New Roman"/>
                <a:sym typeface="Times New Roman"/>
              </a:rPr>
              <a:t>Workshop overview:</a:t>
            </a:r>
            <a:endParaRPr b="1" sz="2500">
              <a:solidFill>
                <a:srgbClr val="4C6A86"/>
              </a:solidFill>
              <a:latin typeface="Times New Roman"/>
              <a:ea typeface="Times New Roman"/>
              <a:cs typeface="Times New Roman"/>
              <a:sym typeface="Times New Roman"/>
            </a:endParaRPr>
          </a:p>
        </p:txBody>
      </p:sp>
      <p:graphicFrame>
        <p:nvGraphicFramePr>
          <p:cNvPr id="64" name="Google Shape;64;p14"/>
          <p:cNvGraphicFramePr/>
          <p:nvPr/>
        </p:nvGraphicFramePr>
        <p:xfrm>
          <a:off x="765519" y="1925751"/>
          <a:ext cx="3000000" cy="3000000"/>
        </p:xfrm>
        <a:graphic>
          <a:graphicData uri="http://schemas.openxmlformats.org/drawingml/2006/table">
            <a:tbl>
              <a:tblPr>
                <a:noFill/>
                <a:tableStyleId>{7F71444C-6509-43C8-A020-09B81086E329}</a:tableStyleId>
              </a:tblPr>
              <a:tblGrid>
                <a:gridCol w="1345500"/>
                <a:gridCol w="6552400"/>
              </a:tblGrid>
              <a:tr h="81602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GB" sz="2100">
                          <a:solidFill>
                            <a:srgbClr val="4C6A86"/>
                          </a:solidFill>
                          <a:latin typeface="Times New Roman"/>
                          <a:ea typeface="Times New Roman"/>
                          <a:cs typeface="Times New Roman"/>
                          <a:sym typeface="Times New Roman"/>
                        </a:rPr>
                        <a:t>Build on our u</a:t>
                      </a:r>
                      <a:r>
                        <a:rPr b="1" lang="en-GB" sz="2100">
                          <a:solidFill>
                            <a:srgbClr val="4C6A86"/>
                          </a:solidFill>
                          <a:latin typeface="Times New Roman"/>
                          <a:ea typeface="Times New Roman"/>
                          <a:cs typeface="Times New Roman"/>
                          <a:sym typeface="Times New Roman"/>
                        </a:rPr>
                        <a:t>nderstanding of what Te Tiriti in action in classrooms, schools and communities looks like</a:t>
                      </a:r>
                      <a:endParaRPr b="1" sz="2100">
                        <a:solidFill>
                          <a:srgbClr val="4C6A86"/>
                        </a:solidFill>
                        <a:latin typeface="Times New Roman"/>
                        <a:ea typeface="Times New Roman"/>
                        <a:cs typeface="Times New Roman"/>
                        <a:sym typeface="Times New Roma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37937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GB" sz="2100">
                          <a:solidFill>
                            <a:srgbClr val="4C6A86"/>
                          </a:solidFill>
                          <a:latin typeface="Times New Roman"/>
                          <a:ea typeface="Times New Roman"/>
                          <a:cs typeface="Times New Roman"/>
                          <a:sym typeface="Times New Roman"/>
                        </a:rPr>
                        <a:t>Offers practical ideas &amp; strategies for supporting a deeper understanding of Te Tiriti in action</a:t>
                      </a:r>
                      <a:endParaRPr sz="1500">
                        <a:solidFill>
                          <a:srgbClr val="4C6A86"/>
                        </a:solidFill>
                        <a:latin typeface="Times New Roman"/>
                        <a:ea typeface="Times New Roman"/>
                        <a:cs typeface="Times New Roman"/>
                        <a:sym typeface="Times New Roman"/>
                      </a:endParaRPr>
                    </a:p>
                    <a:p>
                      <a:pPr indent="0" lvl="0" marL="0" rtl="0" algn="l">
                        <a:spcBef>
                          <a:spcPts val="0"/>
                        </a:spcBef>
                        <a:spcAft>
                          <a:spcPts val="0"/>
                        </a:spcAft>
                        <a:buNone/>
                      </a:pPr>
                      <a:r>
                        <a:t/>
                      </a:r>
                      <a:endParaRPr b="1" sz="900">
                        <a:solidFill>
                          <a:srgbClr val="4C6A86"/>
                        </a:solidFill>
                        <a:latin typeface="Times New Roman"/>
                        <a:ea typeface="Times New Roman"/>
                        <a:cs typeface="Times New Roman"/>
                        <a:sym typeface="Times New Roman"/>
                      </a:endParaRPr>
                    </a:p>
                    <a:p>
                      <a:pPr indent="0" lvl="0" marL="0" marR="0" rtl="0" algn="l">
                        <a:spcBef>
                          <a:spcPts val="0"/>
                        </a:spcBef>
                        <a:spcAft>
                          <a:spcPts val="0"/>
                        </a:spcAft>
                        <a:buClr>
                          <a:schemeClr val="dk1"/>
                        </a:buClr>
                        <a:buSzPts val="1100"/>
                        <a:buFont typeface="Arial"/>
                        <a:buNone/>
                      </a:pPr>
                      <a:r>
                        <a:rPr b="1" lang="en-GB" sz="2100">
                          <a:solidFill>
                            <a:srgbClr val="4C6A86"/>
                          </a:solidFill>
                          <a:latin typeface="Times New Roman"/>
                          <a:ea typeface="Times New Roman"/>
                          <a:cs typeface="Times New Roman"/>
                          <a:sym typeface="Times New Roman"/>
                        </a:rPr>
                        <a:t>Build confidence in Te Tiriti affirming practice and support the facilitation of PLD delivery in your contexts</a:t>
                      </a:r>
                      <a:endParaRPr sz="1500">
                        <a:solidFill>
                          <a:srgbClr val="4C6A86"/>
                        </a:solidFill>
                        <a:latin typeface="Times New Roman"/>
                        <a:ea typeface="Times New Roman"/>
                        <a:cs typeface="Times New Roman"/>
                        <a:sym typeface="Times New Roma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85775">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GB" sz="2100">
                          <a:solidFill>
                            <a:srgbClr val="4C6A86"/>
                          </a:solidFill>
                          <a:latin typeface="Times New Roman"/>
                          <a:ea typeface="Times New Roman"/>
                          <a:cs typeface="Times New Roman"/>
                          <a:sym typeface="Times New Roman"/>
                        </a:rPr>
                        <a:t>Explores the Te Tiriti Toolkit for ready-to-use resources</a:t>
                      </a:r>
                      <a:endParaRPr sz="1500">
                        <a:solidFill>
                          <a:srgbClr val="4C6A86"/>
                        </a:solidFill>
                        <a:latin typeface="Times New Roman"/>
                        <a:ea typeface="Times New Roman"/>
                        <a:cs typeface="Times New Roman"/>
                        <a:sym typeface="Times New Roman"/>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65" name="Google Shape;65;p14" title="ChatGPT Image Mar 5, 2026, 07_45_20 PM.png"/>
          <p:cNvPicPr preferRelativeResize="0"/>
          <p:nvPr/>
        </p:nvPicPr>
        <p:blipFill rotWithShape="1">
          <a:blip r:embed="rId3">
            <a:alphaModFix/>
          </a:blip>
          <a:srcRect b="59831" l="17358" r="54622" t="6032"/>
          <a:stretch/>
        </p:blipFill>
        <p:spPr>
          <a:xfrm>
            <a:off x="824305" y="1875299"/>
            <a:ext cx="983962" cy="799168"/>
          </a:xfrm>
          <a:prstGeom prst="rect">
            <a:avLst/>
          </a:prstGeom>
          <a:noFill/>
          <a:ln>
            <a:noFill/>
          </a:ln>
        </p:spPr>
      </p:pic>
      <p:pic>
        <p:nvPicPr>
          <p:cNvPr id="66" name="Google Shape;66;p14" title="ChatGPT Image Mar 5, 2026, 07_45_20 PM.png"/>
          <p:cNvPicPr preferRelativeResize="0"/>
          <p:nvPr/>
        </p:nvPicPr>
        <p:blipFill rotWithShape="1">
          <a:blip r:embed="rId3">
            <a:alphaModFix/>
          </a:blip>
          <a:srcRect b="14895" l="14519" r="56107" t="48355"/>
          <a:stretch/>
        </p:blipFill>
        <p:spPr>
          <a:xfrm>
            <a:off x="714200" y="4031246"/>
            <a:ext cx="1031505" cy="860355"/>
          </a:xfrm>
          <a:prstGeom prst="rect">
            <a:avLst/>
          </a:prstGeom>
          <a:noFill/>
          <a:ln>
            <a:noFill/>
          </a:ln>
        </p:spPr>
      </p:pic>
      <p:pic>
        <p:nvPicPr>
          <p:cNvPr id="67" name="Google Shape;67;p14" title="ChatGPT Image Mar 5, 2026, 07_45_20 PM.png"/>
          <p:cNvPicPr preferRelativeResize="0"/>
          <p:nvPr/>
        </p:nvPicPr>
        <p:blipFill rotWithShape="1">
          <a:blip r:embed="rId3">
            <a:alphaModFix/>
          </a:blip>
          <a:srcRect b="12764" l="56919" r="17163" t="53858"/>
          <a:stretch/>
        </p:blipFill>
        <p:spPr>
          <a:xfrm>
            <a:off x="882367" y="3370903"/>
            <a:ext cx="910172" cy="781399"/>
          </a:xfrm>
          <a:prstGeom prst="rect">
            <a:avLst/>
          </a:prstGeom>
          <a:noFill/>
          <a:ln>
            <a:noFill/>
          </a:ln>
        </p:spPr>
      </p:pic>
      <p:pic>
        <p:nvPicPr>
          <p:cNvPr id="68" name="Google Shape;68;p14" title="ChatGPT Image Mar 5, 2026, 07_45_20 PM.png"/>
          <p:cNvPicPr preferRelativeResize="0"/>
          <p:nvPr/>
        </p:nvPicPr>
        <p:blipFill rotWithShape="1">
          <a:blip r:embed="rId3">
            <a:alphaModFix/>
          </a:blip>
          <a:srcRect b="62042" l="58532" r="17162" t="6034"/>
          <a:stretch/>
        </p:blipFill>
        <p:spPr>
          <a:xfrm>
            <a:off x="913348" y="2710106"/>
            <a:ext cx="853521" cy="747379"/>
          </a:xfrm>
          <a:prstGeom prst="rect">
            <a:avLst/>
          </a:prstGeom>
          <a:noFill/>
          <a:ln>
            <a:noFill/>
          </a:ln>
        </p:spPr>
      </p:pic>
      <p:pic>
        <p:nvPicPr>
          <p:cNvPr id="69" name="Google Shape;69;p14" title="Tiriti active in an education setting This practical and engaging workshop is designed for kaiako and reflects on Te Tiriti o Waitangi everyday practices in the profession. The workshop will explo (2).png"/>
          <p:cNvPicPr preferRelativeResize="0"/>
          <p:nvPr/>
        </p:nvPicPr>
        <p:blipFill rotWithShape="1">
          <a:blip r:embed="rId4">
            <a:alphaModFix/>
          </a:blip>
          <a:srcRect b="31481" l="0" r="0" t="43934"/>
          <a:stretch/>
        </p:blipFill>
        <p:spPr>
          <a:xfrm>
            <a:off x="-2876" y="-17867"/>
            <a:ext cx="9144000" cy="1264526"/>
          </a:xfrm>
          <a:prstGeom prst="rect">
            <a:avLst/>
          </a:prstGeom>
          <a:noFill/>
          <a:ln>
            <a:noFill/>
          </a:ln>
        </p:spPr>
      </p:pic>
      <p:sp>
        <p:nvSpPr>
          <p:cNvPr id="70" name="Google Shape;70;p14"/>
          <p:cNvSpPr txBox="1"/>
          <p:nvPr/>
        </p:nvSpPr>
        <p:spPr>
          <a:xfrm>
            <a:off x="4082750" y="752875"/>
            <a:ext cx="5085600" cy="52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300">
                <a:solidFill>
                  <a:schemeClr val="lt1"/>
                </a:solidFill>
                <a:latin typeface="Times New Roman"/>
                <a:ea typeface="Times New Roman"/>
                <a:cs typeface="Times New Roman"/>
                <a:sym typeface="Times New Roman"/>
              </a:rPr>
              <a:t>Kārena Ngata - Te Reo a Rohe Taskforce</a:t>
            </a:r>
            <a:endParaRPr sz="2300">
              <a:solidFill>
                <a:schemeClr val="lt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id="75" name="Google Shape;75;p15"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3">
            <a:alphaModFix/>
          </a:blip>
          <a:srcRect b="0" l="0" r="86458" t="0"/>
          <a:stretch/>
        </p:blipFill>
        <p:spPr>
          <a:xfrm>
            <a:off x="0" y="0"/>
            <a:ext cx="1238251" cy="5143500"/>
          </a:xfrm>
          <a:prstGeom prst="rect">
            <a:avLst/>
          </a:prstGeom>
          <a:noFill/>
          <a:ln>
            <a:noFill/>
          </a:ln>
        </p:spPr>
      </p:pic>
      <p:sp>
        <p:nvSpPr>
          <p:cNvPr id="76" name="Google Shape;76;p15"/>
          <p:cNvSpPr txBox="1"/>
          <p:nvPr/>
        </p:nvSpPr>
        <p:spPr>
          <a:xfrm>
            <a:off x="1354961" y="115744"/>
            <a:ext cx="72783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900">
                <a:solidFill>
                  <a:srgbClr val="4C6A86"/>
                </a:solidFill>
                <a:latin typeface="Times New Roman"/>
                <a:ea typeface="Times New Roman"/>
                <a:cs typeface="Times New Roman"/>
                <a:sym typeface="Times New Roman"/>
              </a:rPr>
              <a:t>Prior Knowledge - goto </a:t>
            </a:r>
            <a:r>
              <a:rPr b="1" lang="en-GB" sz="2800">
                <a:solidFill>
                  <a:srgbClr val="4C6A86"/>
                </a:solidFill>
                <a:latin typeface="Times New Roman"/>
                <a:ea typeface="Times New Roman"/>
                <a:cs typeface="Times New Roman"/>
                <a:sym typeface="Times New Roman"/>
              </a:rPr>
              <a:t>play.blooket.com </a:t>
            </a:r>
            <a:endParaRPr sz="100">
              <a:solidFill>
                <a:srgbClr val="4C6A86"/>
              </a:solidFill>
              <a:latin typeface="Times New Roman"/>
              <a:ea typeface="Times New Roman"/>
              <a:cs typeface="Times New Roman"/>
              <a:sym typeface="Times New Roman"/>
            </a:endParaRPr>
          </a:p>
        </p:txBody>
      </p:sp>
      <p:pic>
        <p:nvPicPr>
          <p:cNvPr id="77" name="Google Shape;77;p15"/>
          <p:cNvPicPr preferRelativeResize="0"/>
          <p:nvPr/>
        </p:nvPicPr>
        <p:blipFill>
          <a:blip r:embed="rId4">
            <a:alphaModFix/>
          </a:blip>
          <a:stretch>
            <a:fillRect/>
          </a:stretch>
        </p:blipFill>
        <p:spPr>
          <a:xfrm>
            <a:off x="1236421" y="799422"/>
            <a:ext cx="8281527" cy="43381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6"/>
          <p:cNvPicPr preferRelativeResize="0"/>
          <p:nvPr/>
        </p:nvPicPr>
        <p:blipFill>
          <a:blip r:embed="rId3">
            <a:alphaModFix/>
          </a:blip>
          <a:stretch>
            <a:fillRect/>
          </a:stretch>
        </p:blipFill>
        <p:spPr>
          <a:xfrm rot="-1420305">
            <a:off x="5892027" y="1716269"/>
            <a:ext cx="3309298" cy="3301337"/>
          </a:xfrm>
          <a:prstGeom prst="rect">
            <a:avLst/>
          </a:prstGeom>
          <a:noFill/>
          <a:ln>
            <a:noFill/>
          </a:ln>
          <a:effectLst>
            <a:outerShdw blurRad="57150" rotWithShape="0" algn="bl" dir="5400000" dist="114300">
              <a:srgbClr val="000000">
                <a:alpha val="50000"/>
              </a:srgbClr>
            </a:outerShdw>
          </a:effectLst>
        </p:spPr>
      </p:pic>
      <p:sp>
        <p:nvSpPr>
          <p:cNvPr id="83" name="Google Shape;83;p16"/>
          <p:cNvSpPr txBox="1"/>
          <p:nvPr/>
        </p:nvSpPr>
        <p:spPr>
          <a:xfrm>
            <a:off x="1386811" y="19484"/>
            <a:ext cx="5813700" cy="1490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lang="en-GB" sz="2500">
                <a:solidFill>
                  <a:srgbClr val="4C6A86"/>
                </a:solidFill>
                <a:highlight>
                  <a:srgbClr val="FBFBFF"/>
                </a:highlight>
                <a:latin typeface="Merriweather"/>
                <a:ea typeface="Merriweather"/>
                <a:cs typeface="Merriweather"/>
                <a:sym typeface="Merriweather"/>
              </a:rPr>
              <a:t>CARPARK  ACTIVITY: </a:t>
            </a:r>
            <a:endParaRPr b="1" sz="2500">
              <a:solidFill>
                <a:srgbClr val="4C6A86"/>
              </a:solidFill>
              <a:highlight>
                <a:srgbClr val="FBFBFF"/>
              </a:highlight>
              <a:latin typeface="Merriweather"/>
              <a:ea typeface="Merriweather"/>
              <a:cs typeface="Merriweather"/>
              <a:sym typeface="Merriweather"/>
            </a:endParaRPr>
          </a:p>
          <a:p>
            <a:pPr indent="0" lvl="0" marL="0" marR="0" rtl="0" algn="l">
              <a:lnSpc>
                <a:spcPct val="115000"/>
              </a:lnSpc>
              <a:spcBef>
                <a:spcPts val="0"/>
              </a:spcBef>
              <a:spcAft>
                <a:spcPts val="0"/>
              </a:spcAft>
              <a:buClr>
                <a:srgbClr val="000000"/>
              </a:buClr>
              <a:buSzPts val="2400"/>
              <a:buFont typeface="Arial"/>
              <a:buNone/>
            </a:pPr>
            <a:r>
              <a:rPr b="1" lang="en-GB" sz="1700">
                <a:solidFill>
                  <a:srgbClr val="4C6A86"/>
                </a:solidFill>
                <a:highlight>
                  <a:srgbClr val="FBFBFF"/>
                </a:highlight>
                <a:latin typeface="Merriweather"/>
                <a:ea typeface="Merriweather"/>
                <a:cs typeface="Merriweather"/>
                <a:sym typeface="Merriweather"/>
              </a:rPr>
              <a:t>IF A PĀTAI / QUERY ARISES DURING THE ACTIVITY OR KŌRERO - POP IT ON A POST-IT AND WE </a:t>
            </a:r>
            <a:endParaRPr b="1" sz="1700">
              <a:solidFill>
                <a:srgbClr val="4C6A86"/>
              </a:solidFill>
              <a:highlight>
                <a:srgbClr val="FBFBFF"/>
              </a:highlight>
              <a:latin typeface="Merriweather"/>
              <a:ea typeface="Merriweather"/>
              <a:cs typeface="Merriweather"/>
              <a:sym typeface="Merriweather"/>
            </a:endParaRPr>
          </a:p>
          <a:p>
            <a:pPr indent="0" lvl="0" marL="0" marR="0" rtl="0" algn="l">
              <a:lnSpc>
                <a:spcPct val="115000"/>
              </a:lnSpc>
              <a:spcBef>
                <a:spcPts val="0"/>
              </a:spcBef>
              <a:spcAft>
                <a:spcPts val="0"/>
              </a:spcAft>
              <a:buClr>
                <a:srgbClr val="000000"/>
              </a:buClr>
              <a:buSzPts val="2400"/>
              <a:buFont typeface="Arial"/>
              <a:buNone/>
            </a:pPr>
            <a:r>
              <a:rPr b="1" lang="en-GB" sz="1700">
                <a:solidFill>
                  <a:srgbClr val="4C6A86"/>
                </a:solidFill>
                <a:highlight>
                  <a:srgbClr val="FBFBFF"/>
                </a:highlight>
                <a:latin typeface="Merriweather"/>
                <a:ea typeface="Merriweather"/>
                <a:cs typeface="Merriweather"/>
                <a:sym typeface="Merriweather"/>
              </a:rPr>
              <a:t>WILL COLLEECT IT &amp; CIRCLE BACK TO IT.</a:t>
            </a:r>
            <a:endParaRPr b="1" i="0" sz="1700" u="none" cap="none" strike="noStrike">
              <a:solidFill>
                <a:srgbClr val="4C6A86"/>
              </a:solidFill>
              <a:highlight>
                <a:srgbClr val="FBFBFF"/>
              </a:highlight>
              <a:latin typeface="Merriweather"/>
              <a:ea typeface="Merriweather"/>
              <a:cs typeface="Merriweather"/>
              <a:sym typeface="Merriweather"/>
            </a:endParaRPr>
          </a:p>
        </p:txBody>
      </p:sp>
      <p:grpSp>
        <p:nvGrpSpPr>
          <p:cNvPr id="84" name="Google Shape;84;p16"/>
          <p:cNvGrpSpPr/>
          <p:nvPr/>
        </p:nvGrpSpPr>
        <p:grpSpPr>
          <a:xfrm>
            <a:off x="1979850" y="1853775"/>
            <a:ext cx="2643300" cy="2810950"/>
            <a:chOff x="2092600" y="672500"/>
            <a:chExt cx="2643300" cy="2810950"/>
          </a:xfrm>
        </p:grpSpPr>
        <p:pic>
          <p:nvPicPr>
            <p:cNvPr id="85" name="Google Shape;85;p16"/>
            <p:cNvPicPr preferRelativeResize="0"/>
            <p:nvPr/>
          </p:nvPicPr>
          <p:blipFill>
            <a:blip r:embed="rId4">
              <a:alphaModFix/>
            </a:blip>
            <a:stretch>
              <a:fillRect/>
            </a:stretch>
          </p:blipFill>
          <p:spPr>
            <a:xfrm>
              <a:off x="2092600" y="672500"/>
              <a:ext cx="2643300" cy="2810950"/>
            </a:xfrm>
            <a:prstGeom prst="rect">
              <a:avLst/>
            </a:prstGeom>
            <a:noFill/>
            <a:ln>
              <a:noFill/>
            </a:ln>
            <a:effectLst>
              <a:outerShdw blurRad="81895" rotWithShape="0" algn="bl" dir="5400000" dist="122843">
                <a:srgbClr val="000000">
                  <a:alpha val="50000"/>
                </a:srgbClr>
              </a:outerShdw>
            </a:effectLst>
          </p:spPr>
        </p:pic>
        <p:sp>
          <p:nvSpPr>
            <p:cNvPr id="86" name="Google Shape;86;p16"/>
            <p:cNvSpPr txBox="1"/>
            <p:nvPr/>
          </p:nvSpPr>
          <p:spPr>
            <a:xfrm rot="-666309">
              <a:off x="2593465" y="1501319"/>
              <a:ext cx="1909556" cy="102079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rgbClr val="1C4587"/>
                  </a:solidFill>
                  <a:latin typeface="Permanent Marker"/>
                  <a:ea typeface="Permanent Marker"/>
                  <a:cs typeface="Permanent Marker"/>
                  <a:sym typeface="Permanent Marker"/>
                </a:rPr>
                <a:t>DOES THAT MEAN…?</a:t>
              </a:r>
              <a:endParaRPr sz="2000">
                <a:solidFill>
                  <a:srgbClr val="1C4587"/>
                </a:solidFill>
                <a:latin typeface="Permanent Marker"/>
                <a:ea typeface="Permanent Marker"/>
                <a:cs typeface="Permanent Marker"/>
                <a:sym typeface="Permanent Marker"/>
              </a:endParaRPr>
            </a:p>
          </p:txBody>
        </p:sp>
      </p:grpSp>
      <p:grpSp>
        <p:nvGrpSpPr>
          <p:cNvPr id="87" name="Google Shape;87;p16"/>
          <p:cNvGrpSpPr/>
          <p:nvPr/>
        </p:nvGrpSpPr>
        <p:grpSpPr>
          <a:xfrm>
            <a:off x="3759386" y="830021"/>
            <a:ext cx="3650879" cy="3643835"/>
            <a:chOff x="4120836" y="171121"/>
            <a:chExt cx="3650879" cy="3643835"/>
          </a:xfrm>
        </p:grpSpPr>
        <p:pic>
          <p:nvPicPr>
            <p:cNvPr id="88" name="Google Shape;88;p16"/>
            <p:cNvPicPr preferRelativeResize="0"/>
            <p:nvPr/>
          </p:nvPicPr>
          <p:blipFill>
            <a:blip r:embed="rId5">
              <a:alphaModFix/>
            </a:blip>
            <a:stretch>
              <a:fillRect/>
            </a:stretch>
          </p:blipFill>
          <p:spPr>
            <a:xfrm rot="-377169">
              <a:off x="4291627" y="342370"/>
              <a:ext cx="3309298" cy="3301336"/>
            </a:xfrm>
            <a:prstGeom prst="rect">
              <a:avLst/>
            </a:prstGeom>
            <a:noFill/>
            <a:ln>
              <a:noFill/>
            </a:ln>
            <a:effectLst>
              <a:outerShdw blurRad="57150" rotWithShape="0" algn="bl" dir="5400000" dist="114300">
                <a:srgbClr val="000000">
                  <a:alpha val="50000"/>
                </a:srgbClr>
              </a:outerShdw>
            </a:effectLst>
          </p:spPr>
        </p:pic>
        <p:sp>
          <p:nvSpPr>
            <p:cNvPr id="89" name="Google Shape;89;p16"/>
            <p:cNvSpPr txBox="1"/>
            <p:nvPr/>
          </p:nvSpPr>
          <p:spPr>
            <a:xfrm rot="874003">
              <a:off x="5027454" y="1509100"/>
              <a:ext cx="1909686" cy="1020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000">
                  <a:solidFill>
                    <a:srgbClr val="0F0F0F"/>
                  </a:solidFill>
                  <a:latin typeface="Permanent Marker"/>
                  <a:ea typeface="Permanent Marker"/>
                  <a:cs typeface="Permanent Marker"/>
                  <a:sym typeface="Permanent Marker"/>
                </a:rPr>
                <a:t>WHY IS THAT…?</a:t>
              </a:r>
              <a:endParaRPr sz="2000">
                <a:solidFill>
                  <a:srgbClr val="0F0F0F"/>
                </a:solidFill>
                <a:latin typeface="Permanent Marker"/>
                <a:ea typeface="Permanent Marker"/>
                <a:cs typeface="Permanent Marker"/>
                <a:sym typeface="Permanent Marker"/>
              </a:endParaRPr>
            </a:p>
          </p:txBody>
        </p:sp>
      </p:grpSp>
      <p:sp>
        <p:nvSpPr>
          <p:cNvPr id="90" name="Google Shape;90;p16"/>
          <p:cNvSpPr txBox="1"/>
          <p:nvPr/>
        </p:nvSpPr>
        <p:spPr>
          <a:xfrm rot="-481161">
            <a:off x="6638272" y="2838810"/>
            <a:ext cx="1909574" cy="102065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E7ECDB"/>
                </a:solidFill>
                <a:latin typeface="Permanent Marker"/>
                <a:ea typeface="Permanent Marker"/>
                <a:cs typeface="Permanent Marker"/>
                <a:sym typeface="Permanent Marker"/>
              </a:rPr>
              <a:t>COULD YOU UNPACK THAT A LITTLE FURTHER?</a:t>
            </a:r>
            <a:endParaRPr>
              <a:solidFill>
                <a:srgbClr val="E7ECDB"/>
              </a:solidFill>
              <a:latin typeface="Permanent Marker"/>
              <a:ea typeface="Permanent Marker"/>
              <a:cs typeface="Permanent Marker"/>
              <a:sym typeface="Permanent Marker"/>
            </a:endParaRPr>
          </a:p>
        </p:txBody>
      </p:sp>
      <p:grpSp>
        <p:nvGrpSpPr>
          <p:cNvPr id="91" name="Google Shape;91;p16"/>
          <p:cNvGrpSpPr/>
          <p:nvPr/>
        </p:nvGrpSpPr>
        <p:grpSpPr>
          <a:xfrm>
            <a:off x="3033927" y="1975675"/>
            <a:ext cx="4376345" cy="4372376"/>
            <a:chOff x="-932273" y="-998225"/>
            <a:chExt cx="4376345" cy="4372376"/>
          </a:xfrm>
        </p:grpSpPr>
        <p:pic>
          <p:nvPicPr>
            <p:cNvPr id="92" name="Google Shape;92;p16"/>
            <p:cNvPicPr preferRelativeResize="0"/>
            <p:nvPr/>
          </p:nvPicPr>
          <p:blipFill>
            <a:blip r:embed="rId6">
              <a:alphaModFix/>
            </a:blip>
            <a:stretch>
              <a:fillRect/>
            </a:stretch>
          </p:blipFill>
          <p:spPr>
            <a:xfrm rot="-1461541">
              <a:off x="-398748" y="-462705"/>
              <a:ext cx="3309297" cy="3301336"/>
            </a:xfrm>
            <a:prstGeom prst="rect">
              <a:avLst/>
            </a:prstGeom>
            <a:noFill/>
            <a:ln>
              <a:noFill/>
            </a:ln>
            <a:effectLst>
              <a:outerShdw blurRad="57150" rotWithShape="0" algn="bl" dir="5400000" dist="114300">
                <a:srgbClr val="000000">
                  <a:alpha val="50000"/>
                </a:srgbClr>
              </a:outerShdw>
            </a:effectLst>
          </p:spPr>
        </p:pic>
        <p:sp>
          <p:nvSpPr>
            <p:cNvPr id="93" name="Google Shape;93;p16"/>
            <p:cNvSpPr txBox="1"/>
            <p:nvPr/>
          </p:nvSpPr>
          <p:spPr>
            <a:xfrm rot="-464815">
              <a:off x="335893" y="644439"/>
              <a:ext cx="1909528" cy="102088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rgbClr val="666666"/>
                  </a:solidFill>
                  <a:latin typeface="Permanent Marker"/>
                  <a:ea typeface="Permanent Marker"/>
                  <a:cs typeface="Permanent Marker"/>
                  <a:sym typeface="Permanent Marker"/>
                </a:rPr>
                <a:t>WHAT ABOUT…?</a:t>
              </a:r>
              <a:endParaRPr sz="2000">
                <a:solidFill>
                  <a:srgbClr val="666666"/>
                </a:solidFill>
                <a:latin typeface="Permanent Marker"/>
                <a:ea typeface="Permanent Marker"/>
                <a:cs typeface="Permanent Marker"/>
                <a:sym typeface="Permanent Marker"/>
              </a:endParaRPr>
            </a:p>
          </p:txBody>
        </p:sp>
      </p:grpSp>
      <p:pic>
        <p:nvPicPr>
          <p:cNvPr id="94" name="Google Shape;94;p16"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7">
            <a:alphaModFix/>
          </a:blip>
          <a:srcRect b="0" l="0" r="86171" t="0"/>
          <a:stretch/>
        </p:blipFill>
        <p:spPr>
          <a:xfrm>
            <a:off x="0" y="0"/>
            <a:ext cx="1264526" cy="5143500"/>
          </a:xfrm>
          <a:prstGeom prst="rect">
            <a:avLst/>
          </a:prstGeom>
          <a:noFill/>
          <a:ln>
            <a:noFill/>
          </a:ln>
        </p:spPr>
      </p:pic>
      <p:pic>
        <p:nvPicPr>
          <p:cNvPr descr="a purple car with the number 68 on it (Provided by Tenor)" id="95" name="Google Shape;95;p16"/>
          <p:cNvPicPr preferRelativeResize="0"/>
          <p:nvPr/>
        </p:nvPicPr>
        <p:blipFill>
          <a:blip r:embed="rId8">
            <a:alphaModFix/>
          </a:blip>
          <a:stretch>
            <a:fillRect/>
          </a:stretch>
        </p:blipFill>
        <p:spPr>
          <a:xfrm>
            <a:off x="7324947" y="-218100"/>
            <a:ext cx="3429875" cy="2291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7"/>
          <p:cNvPicPr preferRelativeResize="0"/>
          <p:nvPr/>
        </p:nvPicPr>
        <p:blipFill>
          <a:blip r:embed="rId3">
            <a:alphaModFix/>
          </a:blip>
          <a:stretch>
            <a:fillRect/>
          </a:stretch>
        </p:blipFill>
        <p:spPr>
          <a:xfrm>
            <a:off x="3487370" y="33675"/>
            <a:ext cx="5375031" cy="5109825"/>
          </a:xfrm>
          <a:prstGeom prst="rect">
            <a:avLst/>
          </a:prstGeom>
          <a:noFill/>
          <a:ln>
            <a:noFill/>
          </a:ln>
        </p:spPr>
      </p:pic>
      <p:pic>
        <p:nvPicPr>
          <p:cNvPr id="101" name="Google Shape;101;p17"/>
          <p:cNvPicPr preferRelativeResize="0"/>
          <p:nvPr/>
        </p:nvPicPr>
        <p:blipFill>
          <a:blip r:embed="rId4">
            <a:alphaModFix/>
          </a:blip>
          <a:stretch>
            <a:fillRect/>
          </a:stretch>
        </p:blipFill>
        <p:spPr>
          <a:xfrm>
            <a:off x="1385898" y="116368"/>
            <a:ext cx="1622550" cy="674625"/>
          </a:xfrm>
          <a:prstGeom prst="rect">
            <a:avLst/>
          </a:prstGeom>
          <a:noFill/>
          <a:ln>
            <a:noFill/>
          </a:ln>
        </p:spPr>
      </p:pic>
      <p:sp>
        <p:nvSpPr>
          <p:cNvPr id="102" name="Google Shape;102;p17"/>
          <p:cNvSpPr txBox="1"/>
          <p:nvPr/>
        </p:nvSpPr>
        <p:spPr>
          <a:xfrm>
            <a:off x="1318700" y="1661223"/>
            <a:ext cx="1896600" cy="207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4800">
                <a:solidFill>
                  <a:srgbClr val="4C6A86"/>
                </a:solidFill>
                <a:latin typeface="Times New Roman"/>
                <a:ea typeface="Times New Roman"/>
                <a:cs typeface="Times New Roman"/>
                <a:sym typeface="Times New Roman"/>
              </a:rPr>
              <a:t>2026</a:t>
            </a:r>
            <a:endParaRPr b="1" sz="4800">
              <a:solidFill>
                <a:srgbClr val="4C6A86"/>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rPr b="1" lang="en-GB" sz="2000">
                <a:solidFill>
                  <a:srgbClr val="4C6A86"/>
                </a:solidFill>
                <a:latin typeface="Times New Roman"/>
                <a:ea typeface="Times New Roman"/>
                <a:cs typeface="Times New Roman"/>
                <a:sym typeface="Times New Roman"/>
              </a:rPr>
              <a:t>OUR NEW CODE &amp; STANDARDS</a:t>
            </a:r>
            <a:endParaRPr b="1" sz="2000">
              <a:solidFill>
                <a:srgbClr val="4C6A86"/>
              </a:solidFill>
              <a:latin typeface="Times New Roman"/>
              <a:ea typeface="Times New Roman"/>
              <a:cs typeface="Times New Roman"/>
              <a:sym typeface="Times New Roman"/>
            </a:endParaRPr>
          </a:p>
        </p:txBody>
      </p:sp>
      <p:pic>
        <p:nvPicPr>
          <p:cNvPr id="103" name="Google Shape;103;p17"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5">
            <a:alphaModFix/>
          </a:blip>
          <a:srcRect b="0" l="0" r="86458" t="0"/>
          <a:stretch/>
        </p:blipFill>
        <p:spPr>
          <a:xfrm>
            <a:off x="0" y="0"/>
            <a:ext cx="1238251"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18" title="6.png"/>
          <p:cNvPicPr preferRelativeResize="0"/>
          <p:nvPr/>
        </p:nvPicPr>
        <p:blipFill rotWithShape="1">
          <a:blip r:embed="rId3">
            <a:alphaModFix/>
          </a:blip>
          <a:srcRect b="0" l="0" r="0" t="78704"/>
          <a:stretch/>
        </p:blipFill>
        <p:spPr>
          <a:xfrm>
            <a:off x="0" y="4048125"/>
            <a:ext cx="9144000" cy="1095374"/>
          </a:xfrm>
          <a:prstGeom prst="rect">
            <a:avLst/>
          </a:prstGeom>
          <a:noFill/>
          <a:ln>
            <a:noFill/>
          </a:ln>
        </p:spPr>
      </p:pic>
      <p:sp>
        <p:nvSpPr>
          <p:cNvPr id="109" name="Google Shape;109;p18"/>
          <p:cNvSpPr txBox="1"/>
          <p:nvPr/>
        </p:nvSpPr>
        <p:spPr>
          <a:xfrm>
            <a:off x="204018" y="282481"/>
            <a:ext cx="5444700" cy="357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600">
                <a:solidFill>
                  <a:srgbClr val="4C6A86"/>
                </a:solidFill>
                <a:latin typeface="Times New Roman"/>
                <a:ea typeface="Times New Roman"/>
                <a:cs typeface="Times New Roman"/>
                <a:sym typeface="Times New Roman"/>
              </a:rPr>
              <a:t>‘</a:t>
            </a:r>
            <a:r>
              <a:rPr b="1" lang="en-GB" sz="4200">
                <a:solidFill>
                  <a:srgbClr val="4C6A86"/>
                </a:solidFill>
                <a:latin typeface="Times New Roman"/>
                <a:ea typeface="Times New Roman"/>
                <a:cs typeface="Times New Roman"/>
                <a:sym typeface="Times New Roman"/>
              </a:rPr>
              <a:t>To affirm </a:t>
            </a:r>
            <a:endParaRPr b="1" sz="4200">
              <a:solidFill>
                <a:srgbClr val="4C6A86"/>
              </a:solidFill>
              <a:latin typeface="Times New Roman"/>
              <a:ea typeface="Times New Roman"/>
              <a:cs typeface="Times New Roman"/>
              <a:sym typeface="Times New Roman"/>
            </a:endParaRPr>
          </a:p>
          <a:p>
            <a:pPr indent="0" lvl="0" marL="0" rtl="0" algn="ctr">
              <a:spcBef>
                <a:spcPts val="0"/>
              </a:spcBef>
              <a:spcAft>
                <a:spcPts val="0"/>
              </a:spcAft>
              <a:buNone/>
            </a:pPr>
            <a:r>
              <a:rPr b="1" lang="en-GB" sz="4200">
                <a:solidFill>
                  <a:srgbClr val="4C6A86"/>
                </a:solidFill>
                <a:latin typeface="Times New Roman"/>
                <a:ea typeface="Times New Roman"/>
                <a:cs typeface="Times New Roman"/>
                <a:sym typeface="Times New Roman"/>
              </a:rPr>
              <a:t>and </a:t>
            </a:r>
            <a:endParaRPr b="1" sz="4200">
              <a:solidFill>
                <a:srgbClr val="4C6A86"/>
              </a:solidFill>
              <a:latin typeface="Times New Roman"/>
              <a:ea typeface="Times New Roman"/>
              <a:cs typeface="Times New Roman"/>
              <a:sym typeface="Times New Roman"/>
            </a:endParaRPr>
          </a:p>
          <a:p>
            <a:pPr indent="0" lvl="0" marL="0" rtl="0" algn="ctr">
              <a:spcBef>
                <a:spcPts val="0"/>
              </a:spcBef>
              <a:spcAft>
                <a:spcPts val="0"/>
              </a:spcAft>
              <a:buNone/>
            </a:pPr>
            <a:r>
              <a:rPr b="1" lang="en-GB" sz="4200">
                <a:solidFill>
                  <a:srgbClr val="4C6A86"/>
                </a:solidFill>
                <a:latin typeface="Times New Roman"/>
                <a:ea typeface="Times New Roman"/>
                <a:cs typeface="Times New Roman"/>
                <a:sym typeface="Times New Roman"/>
              </a:rPr>
              <a:t>advance </a:t>
            </a:r>
            <a:endParaRPr b="1" sz="4200">
              <a:solidFill>
                <a:srgbClr val="4C6A86"/>
              </a:solidFill>
              <a:latin typeface="Times New Roman"/>
              <a:ea typeface="Times New Roman"/>
              <a:cs typeface="Times New Roman"/>
              <a:sym typeface="Times New Roman"/>
            </a:endParaRPr>
          </a:p>
          <a:p>
            <a:pPr indent="0" lvl="0" marL="0" rtl="0" algn="ctr">
              <a:spcBef>
                <a:spcPts val="0"/>
              </a:spcBef>
              <a:spcAft>
                <a:spcPts val="0"/>
              </a:spcAft>
              <a:buNone/>
            </a:pPr>
            <a:r>
              <a:rPr b="1" lang="en-GB" sz="4200">
                <a:solidFill>
                  <a:srgbClr val="4C6A86"/>
                </a:solidFill>
                <a:latin typeface="Times New Roman"/>
                <a:ea typeface="Times New Roman"/>
                <a:cs typeface="Times New Roman"/>
                <a:sym typeface="Times New Roman"/>
              </a:rPr>
              <a:t>Te Tiriti </a:t>
            </a:r>
            <a:endParaRPr b="1" sz="4200">
              <a:solidFill>
                <a:srgbClr val="4C6A86"/>
              </a:solidFill>
              <a:latin typeface="Times New Roman"/>
              <a:ea typeface="Times New Roman"/>
              <a:cs typeface="Times New Roman"/>
              <a:sym typeface="Times New Roman"/>
            </a:endParaRPr>
          </a:p>
          <a:p>
            <a:pPr indent="0" lvl="0" marL="0" rtl="0" algn="ctr">
              <a:spcBef>
                <a:spcPts val="0"/>
              </a:spcBef>
              <a:spcAft>
                <a:spcPts val="0"/>
              </a:spcAft>
              <a:buNone/>
            </a:pPr>
            <a:r>
              <a:rPr b="1" lang="en-GB" sz="4200">
                <a:solidFill>
                  <a:srgbClr val="4C6A86"/>
                </a:solidFill>
                <a:latin typeface="Times New Roman"/>
                <a:ea typeface="Times New Roman"/>
                <a:cs typeface="Times New Roman"/>
                <a:sym typeface="Times New Roman"/>
              </a:rPr>
              <a:t>o Waitangi’</a:t>
            </a:r>
            <a:endParaRPr b="1" sz="4200">
              <a:solidFill>
                <a:srgbClr val="4C6A86"/>
              </a:solidFill>
              <a:latin typeface="Times New Roman"/>
              <a:ea typeface="Times New Roman"/>
              <a:cs typeface="Times New Roman"/>
              <a:sym typeface="Times New Roman"/>
            </a:endParaRPr>
          </a:p>
        </p:txBody>
      </p:sp>
      <p:pic>
        <p:nvPicPr>
          <p:cNvPr id="110" name="Google Shape;110;p18"/>
          <p:cNvPicPr preferRelativeResize="0"/>
          <p:nvPr/>
        </p:nvPicPr>
        <p:blipFill>
          <a:blip r:embed="rId4">
            <a:alphaModFix/>
          </a:blip>
          <a:stretch>
            <a:fillRect/>
          </a:stretch>
        </p:blipFill>
        <p:spPr>
          <a:xfrm>
            <a:off x="5203300" y="203225"/>
            <a:ext cx="3457999" cy="3575701"/>
          </a:xfrm>
          <a:prstGeom prst="rect">
            <a:avLst/>
          </a:prstGeom>
          <a:noFill/>
          <a:ln cap="flat" cmpd="sng" w="9525">
            <a:solidFill>
              <a:schemeClr val="dk2"/>
            </a:solidFill>
            <a:prstDash val="solid"/>
            <a:round/>
            <a:headEnd len="sm" w="sm" type="none"/>
            <a:tailEnd len="sm" w="sm" type="none"/>
          </a:ln>
          <a:effectLst>
            <a:outerShdw blurRad="57150" rotWithShape="0" algn="bl" dir="5400000" dist="57150">
              <a:srgbClr val="000000">
                <a:alpha val="50000"/>
              </a:srgbClr>
            </a:outerShdw>
          </a:effectLst>
        </p:spPr>
      </p:pic>
      <p:pic>
        <p:nvPicPr>
          <p:cNvPr id="111" name="Google Shape;111;p18"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5">
            <a:alphaModFix/>
          </a:blip>
          <a:srcRect b="0" l="0" r="86458" t="0"/>
          <a:stretch/>
        </p:blipFill>
        <p:spPr>
          <a:xfrm>
            <a:off x="0" y="-3404"/>
            <a:ext cx="1238251"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 name="Shape 115"/>
        <p:cNvGrpSpPr/>
        <p:nvPr/>
      </p:nvGrpSpPr>
      <p:grpSpPr>
        <a:xfrm>
          <a:off x="0" y="0"/>
          <a:ext cx="0" cy="0"/>
          <a:chOff x="0" y="0"/>
          <a:chExt cx="0" cy="0"/>
        </a:xfrm>
      </p:grpSpPr>
      <p:sp>
        <p:nvSpPr>
          <p:cNvPr id="116" name="Google Shape;116;p19"/>
          <p:cNvSpPr txBox="1"/>
          <p:nvPr/>
        </p:nvSpPr>
        <p:spPr>
          <a:xfrm>
            <a:off x="799725" y="253200"/>
            <a:ext cx="7809600" cy="43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600">
              <a:solidFill>
                <a:schemeClr val="dk2"/>
              </a:solidFill>
            </a:endParaRPr>
          </a:p>
          <a:p>
            <a:pPr indent="0" lvl="0" marL="0" rtl="0" algn="l">
              <a:spcBef>
                <a:spcPts val="0"/>
              </a:spcBef>
              <a:spcAft>
                <a:spcPts val="0"/>
              </a:spcAft>
              <a:buNone/>
            </a:pPr>
            <a:r>
              <a:t/>
            </a:r>
            <a:endParaRPr sz="1800">
              <a:solidFill>
                <a:schemeClr val="dk2"/>
              </a:solidFill>
            </a:endParaRPr>
          </a:p>
        </p:txBody>
      </p:sp>
      <p:sp>
        <p:nvSpPr>
          <p:cNvPr id="117" name="Google Shape;117;p19"/>
          <p:cNvSpPr txBox="1"/>
          <p:nvPr/>
        </p:nvSpPr>
        <p:spPr>
          <a:xfrm>
            <a:off x="315300" y="328050"/>
            <a:ext cx="8513400" cy="4487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sz="6000">
              <a:solidFill>
                <a:srgbClr val="3C78D8"/>
              </a:solidFill>
              <a:latin typeface="Caveat"/>
              <a:ea typeface="Caveat"/>
              <a:cs typeface="Caveat"/>
              <a:sym typeface="Caveat"/>
            </a:endParaRPr>
          </a:p>
          <a:p>
            <a:pPr indent="0" lvl="0" marL="0" rtl="0" algn="ctr">
              <a:spcBef>
                <a:spcPts val="0"/>
              </a:spcBef>
              <a:spcAft>
                <a:spcPts val="0"/>
              </a:spcAft>
              <a:buNone/>
            </a:pPr>
            <a:r>
              <a:t/>
            </a:r>
            <a:endParaRPr sz="1000">
              <a:solidFill>
                <a:srgbClr val="3C78D8"/>
              </a:solidFill>
              <a:latin typeface="Caveat"/>
              <a:ea typeface="Caveat"/>
              <a:cs typeface="Caveat"/>
              <a:sym typeface="Caveat"/>
            </a:endParaRPr>
          </a:p>
          <a:p>
            <a:pPr indent="0" lvl="0" marL="0" rtl="0" algn="ctr">
              <a:spcBef>
                <a:spcPts val="0"/>
              </a:spcBef>
              <a:spcAft>
                <a:spcPts val="0"/>
              </a:spcAft>
              <a:buNone/>
            </a:pPr>
            <a:r>
              <a:t/>
            </a:r>
            <a:endParaRPr sz="1000">
              <a:solidFill>
                <a:srgbClr val="3C78D8"/>
              </a:solidFill>
              <a:latin typeface="Caveat"/>
              <a:ea typeface="Caveat"/>
              <a:cs typeface="Caveat"/>
              <a:sym typeface="Caveat"/>
            </a:endParaRPr>
          </a:p>
          <a:p>
            <a:pPr indent="0" lvl="0" marL="0" rtl="0" algn="ctr">
              <a:spcBef>
                <a:spcPts val="0"/>
              </a:spcBef>
              <a:spcAft>
                <a:spcPts val="0"/>
              </a:spcAft>
              <a:buNone/>
            </a:pPr>
            <a:r>
              <a:t/>
            </a:r>
            <a:endParaRPr sz="1000">
              <a:solidFill>
                <a:srgbClr val="3C78D8"/>
              </a:solidFill>
              <a:latin typeface="Caveat"/>
              <a:ea typeface="Caveat"/>
              <a:cs typeface="Caveat"/>
              <a:sym typeface="Caveat"/>
            </a:endParaRPr>
          </a:p>
          <a:p>
            <a:pPr indent="0" lvl="0" marL="0" rtl="0" algn="ctr">
              <a:spcBef>
                <a:spcPts val="0"/>
              </a:spcBef>
              <a:spcAft>
                <a:spcPts val="0"/>
              </a:spcAft>
              <a:buNone/>
            </a:pPr>
            <a:r>
              <a:rPr b="1" lang="en-GB" sz="6800">
                <a:solidFill>
                  <a:srgbClr val="4C6A86"/>
                </a:solidFill>
                <a:latin typeface="Times New Roman"/>
                <a:ea typeface="Times New Roman"/>
                <a:cs typeface="Times New Roman"/>
                <a:sym typeface="Times New Roman"/>
              </a:rPr>
              <a:t>“What is our why?”</a:t>
            </a:r>
            <a:endParaRPr b="1" sz="6800">
              <a:solidFill>
                <a:srgbClr val="4C6A86"/>
              </a:solidFill>
              <a:latin typeface="Times New Roman"/>
              <a:ea typeface="Times New Roman"/>
              <a:cs typeface="Times New Roman"/>
              <a:sym typeface="Times New Roman"/>
            </a:endParaRPr>
          </a:p>
          <a:p>
            <a:pPr indent="0" lvl="0" marL="0" rtl="0" algn="ctr">
              <a:spcBef>
                <a:spcPts val="0"/>
              </a:spcBef>
              <a:spcAft>
                <a:spcPts val="0"/>
              </a:spcAft>
              <a:buNone/>
            </a:pPr>
            <a:r>
              <a:t/>
            </a:r>
            <a:endParaRPr sz="3100">
              <a:solidFill>
                <a:srgbClr val="4C6A86"/>
              </a:solidFill>
              <a:latin typeface="Times New Roman"/>
              <a:ea typeface="Times New Roman"/>
              <a:cs typeface="Times New Roman"/>
              <a:sym typeface="Times New Roman"/>
            </a:endParaRPr>
          </a:p>
          <a:p>
            <a:pPr indent="0" lvl="0" marL="0" rtl="0" algn="l">
              <a:spcBef>
                <a:spcPts val="0"/>
              </a:spcBef>
              <a:spcAft>
                <a:spcPts val="0"/>
              </a:spcAft>
              <a:buNone/>
            </a:pPr>
            <a:r>
              <a:t/>
            </a:r>
            <a:endParaRPr sz="3100">
              <a:solidFill>
                <a:srgbClr val="4C6A86"/>
              </a:solidFill>
              <a:latin typeface="Times New Roman"/>
              <a:ea typeface="Times New Roman"/>
              <a:cs typeface="Times New Roman"/>
              <a:sym typeface="Times New Roman"/>
            </a:endParaRPr>
          </a:p>
          <a:p>
            <a:pPr indent="0" lvl="0" marL="0" rtl="0" algn="ctr">
              <a:spcBef>
                <a:spcPts val="0"/>
              </a:spcBef>
              <a:spcAft>
                <a:spcPts val="0"/>
              </a:spcAft>
              <a:buNone/>
            </a:pPr>
            <a:r>
              <a:rPr lang="en-GB" sz="3100">
                <a:solidFill>
                  <a:srgbClr val="4C6A86"/>
                </a:solidFill>
                <a:latin typeface="Lobster"/>
                <a:ea typeface="Lobster"/>
                <a:cs typeface="Lobster"/>
                <a:sym typeface="Lobster"/>
              </a:rPr>
              <a:t>Jimmy McLean &amp; Nancy Vercoe </a:t>
            </a:r>
            <a:endParaRPr sz="3100">
              <a:solidFill>
                <a:srgbClr val="4C6A86"/>
              </a:solidFill>
              <a:latin typeface="Lobster"/>
              <a:ea typeface="Lobster"/>
              <a:cs typeface="Lobster"/>
              <a:sym typeface="Lobster"/>
            </a:endParaRPr>
          </a:p>
          <a:p>
            <a:pPr indent="0" lvl="0" marL="0" rtl="0" algn="ctr">
              <a:spcBef>
                <a:spcPts val="0"/>
              </a:spcBef>
              <a:spcAft>
                <a:spcPts val="0"/>
              </a:spcAft>
              <a:buNone/>
            </a:pPr>
            <a:r>
              <a:rPr lang="en-GB" sz="3100">
                <a:solidFill>
                  <a:srgbClr val="4C6A86"/>
                </a:solidFill>
                <a:latin typeface="Lobster"/>
                <a:ea typeface="Lobster"/>
                <a:cs typeface="Lobster"/>
                <a:sym typeface="Lobster"/>
              </a:rPr>
              <a:t>Te Reo a Rohe eastern Bay of Plenty Region</a:t>
            </a:r>
            <a:endParaRPr sz="3100">
              <a:solidFill>
                <a:srgbClr val="4C6A86"/>
              </a:solidFill>
              <a:latin typeface="Lobster"/>
              <a:ea typeface="Lobster"/>
              <a:cs typeface="Lobster"/>
              <a:sym typeface="Lobster"/>
            </a:endParaRPr>
          </a:p>
        </p:txBody>
      </p:sp>
      <p:pic>
        <p:nvPicPr>
          <p:cNvPr id="118" name="Google Shape;118;p19" title="Untitled design (36).png"/>
          <p:cNvPicPr preferRelativeResize="0"/>
          <p:nvPr/>
        </p:nvPicPr>
        <p:blipFill rotWithShape="1">
          <a:blip r:embed="rId4">
            <a:alphaModFix/>
          </a:blip>
          <a:srcRect b="0" l="0" r="53432" t="0"/>
          <a:stretch/>
        </p:blipFill>
        <p:spPr>
          <a:xfrm>
            <a:off x="411900" y="328037"/>
            <a:ext cx="923074" cy="111498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102"/>
            </a:gs>
            <a:gs pos="100000">
              <a:srgbClr val="795C04"/>
            </a:gs>
          </a:gsLst>
          <a:path path="circle">
            <a:fillToRect b="50%" l="50%" r="50%" t="50%"/>
          </a:path>
          <a:tileRect/>
        </a:gradFill>
      </p:bgPr>
    </p:bg>
    <p:spTree>
      <p:nvGrpSpPr>
        <p:cNvPr id="122" name="Shape 122"/>
        <p:cNvGrpSpPr/>
        <p:nvPr/>
      </p:nvGrpSpPr>
      <p:grpSpPr>
        <a:xfrm>
          <a:off x="0" y="0"/>
          <a:ext cx="0" cy="0"/>
          <a:chOff x="0" y="0"/>
          <a:chExt cx="0" cy="0"/>
        </a:xfrm>
      </p:grpSpPr>
      <p:pic>
        <p:nvPicPr>
          <p:cNvPr id="123" name="Google Shape;123;p20" title="Tiriti active in an education setting This practical and engaging workshop is designed for kaiako and reflects on Te Tiriti o Waitangi everyday practices in the profession. The workshop will explo (9).png"/>
          <p:cNvPicPr preferRelativeResize="0"/>
          <p:nvPr/>
        </p:nvPicPr>
        <p:blipFill>
          <a:blip r:embed="rId3">
            <a:alphaModFix/>
          </a:blip>
          <a:stretch>
            <a:fillRect/>
          </a:stretch>
        </p:blipFill>
        <p:spPr>
          <a:xfrm>
            <a:off x="0" y="0"/>
            <a:ext cx="9144000" cy="5143500"/>
          </a:xfrm>
          <a:prstGeom prst="rect">
            <a:avLst/>
          </a:prstGeom>
          <a:noFill/>
          <a:ln>
            <a:noFill/>
          </a:ln>
        </p:spPr>
      </p:pic>
      <p:pic>
        <p:nvPicPr>
          <p:cNvPr descr="Simon Sinek legt uit wat het effect is van communiceren vanuit het Waarom." id="124" name="Google Shape;124;p20" title="TED Simon Sinek   The Golden Circle Clip">
            <a:hlinkClick r:id="rId4"/>
          </p:cNvPr>
          <p:cNvPicPr preferRelativeResize="0"/>
          <p:nvPr/>
        </p:nvPicPr>
        <p:blipFill>
          <a:blip r:embed="rId5">
            <a:alphaModFix/>
          </a:blip>
          <a:stretch>
            <a:fillRect/>
          </a:stretch>
        </p:blipFill>
        <p:spPr>
          <a:xfrm>
            <a:off x="2196825" y="1017725"/>
            <a:ext cx="6478125" cy="3643950"/>
          </a:xfrm>
          <a:prstGeom prst="rect">
            <a:avLst/>
          </a:prstGeom>
          <a:noFill/>
          <a:ln>
            <a:noFill/>
          </a:ln>
        </p:spPr>
      </p:pic>
      <p:sp>
        <p:nvSpPr>
          <p:cNvPr id="125" name="Google Shape;125;p20"/>
          <p:cNvSpPr txBox="1"/>
          <p:nvPr>
            <p:ph type="title"/>
          </p:nvPr>
        </p:nvSpPr>
        <p:spPr>
          <a:xfrm>
            <a:off x="1573100" y="445025"/>
            <a:ext cx="7259100" cy="572700"/>
          </a:xfrm>
          <a:prstGeom prst="rect">
            <a:avLst/>
          </a:prstGeom>
        </p:spPr>
        <p:txBody>
          <a:bodyPr anchorCtr="0" anchor="t" bIns="91425" lIns="91425" spcFirstLastPara="1" rIns="91425" wrap="square" tIns="91425">
            <a:noAutofit/>
          </a:bodyPr>
          <a:lstStyle/>
          <a:p>
            <a:pPr indent="0" lvl="0" marL="914400" rtl="0" algn="l">
              <a:spcBef>
                <a:spcPts val="0"/>
              </a:spcBef>
              <a:spcAft>
                <a:spcPts val="0"/>
              </a:spcAft>
              <a:buSzPts val="990"/>
              <a:buNone/>
            </a:pPr>
            <a:r>
              <a:rPr lang="en-GB"/>
              <a:t>The Golden Circle - Simon Sinek</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102"/>
            </a:gs>
            <a:gs pos="100000">
              <a:srgbClr val="795C04"/>
            </a:gs>
          </a:gsLst>
          <a:path path="circle">
            <a:fillToRect b="50%" l="50%" r="50%" t="50%"/>
          </a:path>
          <a:tileRect/>
        </a:gradFill>
      </p:bgPr>
    </p:bg>
    <p:spTree>
      <p:nvGrpSpPr>
        <p:cNvPr id="129" name="Shape 129"/>
        <p:cNvGrpSpPr/>
        <p:nvPr/>
      </p:nvGrpSpPr>
      <p:grpSpPr>
        <a:xfrm>
          <a:off x="0" y="0"/>
          <a:ext cx="0" cy="0"/>
          <a:chOff x="0" y="0"/>
          <a:chExt cx="0" cy="0"/>
        </a:xfrm>
      </p:grpSpPr>
      <p:pic>
        <p:nvPicPr>
          <p:cNvPr id="130" name="Google Shape;130;p21" title="Tiriti active in an education setting This practical and engaging workshop is designed for kaiako and reflects on Te Tiriti o Waitangi everyday practices in the profession. The workshop will explo (9).pn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31" name="Google Shape;131;p21"/>
          <p:cNvPicPr preferRelativeResize="0"/>
          <p:nvPr/>
        </p:nvPicPr>
        <p:blipFill>
          <a:blip r:embed="rId4">
            <a:alphaModFix/>
          </a:blip>
          <a:stretch>
            <a:fillRect/>
          </a:stretch>
        </p:blipFill>
        <p:spPr>
          <a:xfrm>
            <a:off x="2393250" y="223825"/>
            <a:ext cx="6534150" cy="4695825"/>
          </a:xfrm>
          <a:prstGeom prst="rect">
            <a:avLst/>
          </a:prstGeom>
          <a:noFill/>
          <a:ln>
            <a:noFill/>
          </a:ln>
        </p:spPr>
      </p:pic>
      <p:pic>
        <p:nvPicPr>
          <p:cNvPr id="132" name="Google Shape;132;p21"/>
          <p:cNvPicPr preferRelativeResize="0"/>
          <p:nvPr/>
        </p:nvPicPr>
        <p:blipFill>
          <a:blip r:embed="rId5">
            <a:alphaModFix/>
          </a:blip>
          <a:stretch>
            <a:fillRect/>
          </a:stretch>
        </p:blipFill>
        <p:spPr>
          <a:xfrm>
            <a:off x="138744" y="3750765"/>
            <a:ext cx="2157425" cy="1240135"/>
          </a:xfrm>
          <a:prstGeom prst="rect">
            <a:avLst/>
          </a:prstGeom>
          <a:noFill/>
          <a:ln>
            <a:noFill/>
          </a:ln>
        </p:spPr>
      </p:pic>
      <p:sp>
        <p:nvSpPr>
          <p:cNvPr id="133" name="Google Shape;133;p21"/>
          <p:cNvSpPr txBox="1"/>
          <p:nvPr/>
        </p:nvSpPr>
        <p:spPr>
          <a:xfrm>
            <a:off x="133375" y="3246325"/>
            <a:ext cx="2157300" cy="42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2500">
                <a:solidFill>
                  <a:schemeClr val="dk1"/>
                </a:solidFill>
              </a:rPr>
              <a:t>Simon Sinek</a:t>
            </a:r>
            <a:endParaRPr b="1" sz="15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102"/>
            </a:gs>
            <a:gs pos="100000">
              <a:srgbClr val="795C04"/>
            </a:gs>
          </a:gsLst>
          <a:path path="circle">
            <a:fillToRect b="50%" l="50%" r="50%" t="50%"/>
          </a:path>
          <a:tileRect/>
        </a:gradFill>
      </p:bgPr>
    </p:bg>
    <p:spTree>
      <p:nvGrpSpPr>
        <p:cNvPr id="137" name="Shape 137"/>
        <p:cNvGrpSpPr/>
        <p:nvPr/>
      </p:nvGrpSpPr>
      <p:grpSpPr>
        <a:xfrm>
          <a:off x="0" y="0"/>
          <a:ext cx="0" cy="0"/>
          <a:chOff x="0" y="0"/>
          <a:chExt cx="0" cy="0"/>
        </a:xfrm>
      </p:grpSpPr>
      <p:pic>
        <p:nvPicPr>
          <p:cNvPr id="138" name="Google Shape;138;p22" title="Tiriti active in an education setting This practical and engaging workshop is designed for kaiako and reflects on Te Tiriti o Waitangi everyday practices in the profession. The workshop will explo (9).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9" name="Google Shape;139;p22"/>
          <p:cNvSpPr txBox="1"/>
          <p:nvPr>
            <p:ph type="title"/>
          </p:nvPr>
        </p:nvSpPr>
        <p:spPr>
          <a:xfrm>
            <a:off x="1150200" y="149875"/>
            <a:ext cx="7993800" cy="76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220"/>
              <a:t>ACTIVITY: </a:t>
            </a:r>
            <a:r>
              <a:rPr b="1" lang="en-GB" sz="3220"/>
              <a:t>So </a:t>
            </a:r>
            <a:r>
              <a:rPr b="1" lang="en-GB" sz="3220"/>
              <a:t>let's</a:t>
            </a:r>
            <a:r>
              <a:rPr b="1" lang="en-GB" sz="3220"/>
              <a:t> explore YOUR WHY…</a:t>
            </a:r>
            <a:endParaRPr b="1" sz="3220"/>
          </a:p>
        </p:txBody>
      </p:sp>
      <p:sp>
        <p:nvSpPr>
          <p:cNvPr id="140" name="Google Shape;140;p22"/>
          <p:cNvSpPr txBox="1"/>
          <p:nvPr>
            <p:ph idx="1" type="body"/>
          </p:nvPr>
        </p:nvSpPr>
        <p:spPr>
          <a:xfrm>
            <a:off x="120400" y="914275"/>
            <a:ext cx="8886300" cy="409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853"/>
              <a:buNone/>
            </a:pPr>
            <a:r>
              <a:rPr b="1" lang="en-GB" sz="2300">
                <a:solidFill>
                  <a:schemeClr val="dk1"/>
                </a:solidFill>
              </a:rPr>
              <a:t>Choose one of the following questions…</a:t>
            </a:r>
            <a:endParaRPr b="1" sz="2300">
              <a:solidFill>
                <a:schemeClr val="dk1"/>
              </a:solidFill>
            </a:endParaRPr>
          </a:p>
          <a:p>
            <a:pPr indent="-374650" lvl="0" marL="457200" rtl="0" algn="l">
              <a:spcBef>
                <a:spcPts val="0"/>
              </a:spcBef>
              <a:spcAft>
                <a:spcPts val="0"/>
              </a:spcAft>
              <a:buClr>
                <a:srgbClr val="274E13"/>
              </a:buClr>
              <a:buSzPts val="2300"/>
              <a:buAutoNum type="arabicPeriod"/>
            </a:pPr>
            <a:r>
              <a:rPr b="1" lang="en-GB" sz="2300">
                <a:solidFill>
                  <a:srgbClr val="274E13"/>
                </a:solidFill>
              </a:rPr>
              <a:t>Why did you choose to attend this workshop?</a:t>
            </a:r>
            <a:endParaRPr b="1" sz="2300">
              <a:solidFill>
                <a:srgbClr val="274E13"/>
              </a:solidFill>
            </a:endParaRPr>
          </a:p>
          <a:p>
            <a:pPr indent="-374650" lvl="0" marL="457200" rtl="0" algn="l">
              <a:spcBef>
                <a:spcPts val="0"/>
              </a:spcBef>
              <a:spcAft>
                <a:spcPts val="0"/>
              </a:spcAft>
              <a:buClr>
                <a:srgbClr val="274E13"/>
              </a:buClr>
              <a:buSzPts val="2300"/>
              <a:buAutoNum type="arabicPeriod"/>
            </a:pPr>
            <a:r>
              <a:rPr b="1" lang="en-GB" sz="2300">
                <a:solidFill>
                  <a:srgbClr val="274E13"/>
                </a:solidFill>
              </a:rPr>
              <a:t>Why should kaiako at your kura advance and </a:t>
            </a:r>
            <a:endParaRPr b="1" sz="2300">
              <a:solidFill>
                <a:srgbClr val="274E13"/>
              </a:solidFill>
            </a:endParaRPr>
          </a:p>
          <a:p>
            <a:pPr indent="0" lvl="0" marL="457200" rtl="0" algn="l">
              <a:spcBef>
                <a:spcPts val="0"/>
              </a:spcBef>
              <a:spcAft>
                <a:spcPts val="0"/>
              </a:spcAft>
              <a:buNone/>
            </a:pPr>
            <a:r>
              <a:rPr b="1" lang="en-GB" sz="2300">
                <a:solidFill>
                  <a:srgbClr val="274E13"/>
                </a:solidFill>
              </a:rPr>
              <a:t>affirm te tiriti?</a:t>
            </a:r>
            <a:endParaRPr b="1" sz="2300">
              <a:solidFill>
                <a:srgbClr val="274E13"/>
              </a:solidFill>
            </a:endParaRPr>
          </a:p>
          <a:p>
            <a:pPr indent="-374650" lvl="0" marL="457200" rtl="0" algn="l">
              <a:spcBef>
                <a:spcPts val="0"/>
              </a:spcBef>
              <a:spcAft>
                <a:spcPts val="0"/>
              </a:spcAft>
              <a:buClr>
                <a:srgbClr val="274E13"/>
              </a:buClr>
              <a:buSzPts val="2300"/>
              <a:buAutoNum type="arabicPeriod"/>
            </a:pPr>
            <a:r>
              <a:rPr b="1" lang="en-GB" sz="2300">
                <a:solidFill>
                  <a:srgbClr val="274E13"/>
                </a:solidFill>
              </a:rPr>
              <a:t>Why should you (as a kaiako) be te tiriti active?</a:t>
            </a:r>
            <a:endParaRPr b="1" sz="2300">
              <a:solidFill>
                <a:srgbClr val="274E13"/>
              </a:solidFill>
            </a:endParaRPr>
          </a:p>
          <a:p>
            <a:pPr indent="-374650" lvl="0" marL="457200" rtl="0" algn="l">
              <a:spcBef>
                <a:spcPts val="0"/>
              </a:spcBef>
              <a:spcAft>
                <a:spcPts val="0"/>
              </a:spcAft>
              <a:buClr>
                <a:schemeClr val="dk1"/>
              </a:buClr>
              <a:buSzPts val="2300"/>
              <a:buChar char="●"/>
            </a:pPr>
            <a:r>
              <a:rPr b="1" lang="en-GB" sz="2300">
                <a:solidFill>
                  <a:schemeClr val="dk1"/>
                </a:solidFill>
              </a:rPr>
              <a:t>Take 5 minutes to create/develop your "Why?" A couple sentences max on a post it note is enough. Discuss your "WHY?" with the person next to you if that helps - care to share?</a:t>
            </a:r>
            <a:endParaRPr b="1" sz="2300">
              <a:solidFill>
                <a:schemeClr val="dk1"/>
              </a:solidFill>
            </a:endParaRPr>
          </a:p>
          <a:p>
            <a:pPr indent="-374650" lvl="0" marL="457200" rtl="0" algn="l">
              <a:spcBef>
                <a:spcPts val="0"/>
              </a:spcBef>
              <a:spcAft>
                <a:spcPts val="0"/>
              </a:spcAft>
              <a:buClr>
                <a:schemeClr val="dk1"/>
              </a:buClr>
              <a:buSzPts val="2300"/>
              <a:buChar char="●"/>
            </a:pPr>
            <a:r>
              <a:rPr b="1" lang="en-GB" sz="2300">
                <a:solidFill>
                  <a:schemeClr val="dk1"/>
                </a:solidFill>
              </a:rPr>
              <a:t>Place your "Why?" under the headings on the wall for us. </a:t>
            </a:r>
            <a:endParaRPr b="1" sz="2300">
              <a:solidFill>
                <a:schemeClr val="dk1"/>
              </a:solidFill>
            </a:endParaRPr>
          </a:p>
          <a:p>
            <a:pPr indent="0" lvl="0" marL="457200" rtl="0" algn="l">
              <a:spcBef>
                <a:spcPts val="0"/>
              </a:spcBef>
              <a:spcAft>
                <a:spcPts val="0"/>
              </a:spcAft>
              <a:buNone/>
            </a:pPr>
            <a:r>
              <a:rPr b="1" lang="en-GB" sz="2300">
                <a:solidFill>
                  <a:schemeClr val="dk1"/>
                </a:solidFill>
              </a:rPr>
              <a:t>Ngā mihi :)</a:t>
            </a:r>
            <a:endParaRPr b="1" sz="2300">
              <a:solidFill>
                <a:schemeClr val="dk1"/>
              </a:solidFill>
            </a:endParaRPr>
          </a:p>
        </p:txBody>
      </p:sp>
      <p:pic>
        <p:nvPicPr>
          <p:cNvPr id="141" name="Google Shape;141;p22"/>
          <p:cNvPicPr preferRelativeResize="0"/>
          <p:nvPr/>
        </p:nvPicPr>
        <p:blipFill>
          <a:blip r:embed="rId4">
            <a:alphaModFix/>
          </a:blip>
          <a:stretch>
            <a:fillRect/>
          </a:stretch>
        </p:blipFill>
        <p:spPr>
          <a:xfrm>
            <a:off x="7002125" y="892650"/>
            <a:ext cx="2004650" cy="2073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pic>
        <p:nvPicPr>
          <p:cNvPr id="146" name="Google Shape;146;p23" title="Untitled design (36).png"/>
          <p:cNvPicPr preferRelativeResize="0"/>
          <p:nvPr/>
        </p:nvPicPr>
        <p:blipFill rotWithShape="1">
          <a:blip r:embed="rId4">
            <a:alphaModFix/>
          </a:blip>
          <a:srcRect b="0" l="0" r="53432" t="0"/>
          <a:stretch/>
        </p:blipFill>
        <p:spPr>
          <a:xfrm>
            <a:off x="221375" y="-12"/>
            <a:ext cx="923074" cy="1114981"/>
          </a:xfrm>
          <a:prstGeom prst="rect">
            <a:avLst/>
          </a:prstGeom>
          <a:noFill/>
          <a:ln>
            <a:noFill/>
          </a:ln>
        </p:spPr>
      </p:pic>
      <p:sp>
        <p:nvSpPr>
          <p:cNvPr id="147" name="Google Shape;147;p23"/>
          <p:cNvSpPr txBox="1"/>
          <p:nvPr>
            <p:ph type="ctrTitle"/>
          </p:nvPr>
        </p:nvSpPr>
        <p:spPr>
          <a:xfrm>
            <a:off x="4648875" y="125875"/>
            <a:ext cx="4378500" cy="989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solidFill>
                  <a:schemeClr val="lt1"/>
                </a:solidFill>
              </a:rPr>
              <a:t>WAIATA</a:t>
            </a:r>
            <a:endParaRPr>
              <a:solidFill>
                <a:schemeClr val="lt1"/>
              </a:solidFill>
            </a:endParaRPr>
          </a:p>
        </p:txBody>
      </p:sp>
      <p:sp>
        <p:nvSpPr>
          <p:cNvPr id="148" name="Google Shape;148;p2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 name="Shape 152"/>
        <p:cNvGrpSpPr/>
        <p:nvPr/>
      </p:nvGrpSpPr>
      <p:grpSpPr>
        <a:xfrm>
          <a:off x="0" y="0"/>
          <a:ext cx="0" cy="0"/>
          <a:chOff x="0" y="0"/>
          <a:chExt cx="0" cy="0"/>
        </a:xfrm>
      </p:grpSpPr>
      <p:pic>
        <p:nvPicPr>
          <p:cNvPr id="153" name="Google Shape;153;p24" title="Untitled design (36).png"/>
          <p:cNvPicPr preferRelativeResize="0"/>
          <p:nvPr/>
        </p:nvPicPr>
        <p:blipFill rotWithShape="1">
          <a:blip r:embed="rId4">
            <a:alphaModFix/>
          </a:blip>
          <a:srcRect b="0" l="0" r="53432" t="0"/>
          <a:stretch/>
        </p:blipFill>
        <p:spPr>
          <a:xfrm>
            <a:off x="242925" y="-12"/>
            <a:ext cx="923074" cy="1114981"/>
          </a:xfrm>
          <a:prstGeom prst="rect">
            <a:avLst/>
          </a:prstGeom>
          <a:noFill/>
          <a:ln>
            <a:noFill/>
          </a:ln>
        </p:spPr>
      </p:pic>
      <p:grpSp>
        <p:nvGrpSpPr>
          <p:cNvPr id="154" name="Google Shape;154;p24"/>
          <p:cNvGrpSpPr/>
          <p:nvPr/>
        </p:nvGrpSpPr>
        <p:grpSpPr>
          <a:xfrm>
            <a:off x="1398515" y="152400"/>
            <a:ext cx="7184700" cy="4951549"/>
            <a:chOff x="1398515" y="152400"/>
            <a:chExt cx="7184700" cy="4951549"/>
          </a:xfrm>
        </p:grpSpPr>
        <p:sp>
          <p:nvSpPr>
            <p:cNvPr id="155" name="Google Shape;155;p24"/>
            <p:cNvSpPr txBox="1"/>
            <p:nvPr/>
          </p:nvSpPr>
          <p:spPr>
            <a:xfrm>
              <a:off x="1398515" y="1705549"/>
              <a:ext cx="7184700" cy="3398400"/>
            </a:xfrm>
            <a:prstGeom prst="rect">
              <a:avLst/>
            </a:prstGeom>
            <a:solidFill>
              <a:srgbClr val="4C6A86">
                <a:alpha val="41770"/>
              </a:srgbClr>
            </a:solidFill>
            <a:ln>
              <a:noFill/>
            </a:ln>
            <a:effectLst>
              <a:outerShdw blurRad="57150" rotWithShape="0" algn="bl" dir="5400000" dist="19050">
                <a:srgbClr val="000000">
                  <a:alpha val="58000"/>
                </a:srgbClr>
              </a:outerShdw>
            </a:effectLst>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GB" sz="1800">
                  <a:solidFill>
                    <a:schemeClr val="lt1"/>
                  </a:solidFill>
                </a:rPr>
                <a:t>Hutia te rito o te harakeke – </a:t>
              </a:r>
              <a:r>
                <a:rPr lang="en-GB" sz="1800">
                  <a:solidFill>
                    <a:schemeClr val="lt1"/>
                  </a:solidFill>
                </a:rPr>
                <a:t>pluck out the heart of the flax bush</a:t>
              </a:r>
              <a:endParaRPr sz="18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GB" sz="1800">
                  <a:solidFill>
                    <a:schemeClr val="lt1"/>
                  </a:solidFill>
                </a:rPr>
                <a:t>Kei whea te kōmako e kō? – </a:t>
              </a:r>
              <a:r>
                <a:rPr lang="en-GB" sz="1800">
                  <a:solidFill>
                    <a:schemeClr val="lt1"/>
                  </a:solidFill>
                </a:rPr>
                <a:t>where will the bellbird sing?</a:t>
              </a:r>
              <a:endParaRPr sz="18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GB" sz="1800">
                  <a:solidFill>
                    <a:schemeClr val="lt1"/>
                  </a:solidFill>
                </a:rPr>
                <a:t>Kī mai ki ahau – </a:t>
              </a:r>
              <a:r>
                <a:rPr lang="en-GB" sz="1800">
                  <a:solidFill>
                    <a:schemeClr val="lt1"/>
                  </a:solidFill>
                </a:rPr>
                <a:t>I say to you</a:t>
              </a:r>
              <a:endParaRPr sz="18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GB" sz="1800">
                  <a:solidFill>
                    <a:schemeClr val="lt1"/>
                  </a:solidFill>
                </a:rPr>
                <a:t>He aha te mea nui, - </a:t>
              </a:r>
              <a:r>
                <a:rPr lang="en-GB" sz="1800">
                  <a:solidFill>
                    <a:schemeClr val="lt1"/>
                  </a:solidFill>
                </a:rPr>
                <a:t>What is the most important thing?</a:t>
              </a:r>
              <a:endParaRPr sz="18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GB" sz="1800">
                  <a:solidFill>
                    <a:schemeClr val="lt1"/>
                  </a:solidFill>
                </a:rPr>
                <a:t>Te mea nui o tēnei ao? – </a:t>
              </a:r>
              <a:r>
                <a:rPr lang="en-GB" sz="1800">
                  <a:solidFill>
                    <a:schemeClr val="lt1"/>
                  </a:solidFill>
                </a:rPr>
                <a:t>most important thing in this world?</a:t>
              </a:r>
              <a:endParaRPr sz="18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en-GB" sz="1800">
                  <a:solidFill>
                    <a:schemeClr val="lt1"/>
                  </a:solidFill>
                </a:rPr>
                <a:t>Māku e kī atu ki a koe – </a:t>
              </a:r>
              <a:r>
                <a:rPr lang="en-GB" sz="1800">
                  <a:solidFill>
                    <a:schemeClr val="lt1"/>
                  </a:solidFill>
                </a:rPr>
                <a:t>I will tell you</a:t>
              </a:r>
              <a:endParaRPr sz="1800">
                <a:solidFill>
                  <a:schemeClr val="lt1"/>
                </a:solidFill>
              </a:endParaRPr>
            </a:p>
            <a:p>
              <a:pPr indent="0" lvl="0" marL="0" rtl="0" algn="l">
                <a:lnSpc>
                  <a:spcPct val="115000"/>
                </a:lnSpc>
                <a:spcBef>
                  <a:spcPts val="1200"/>
                </a:spcBef>
                <a:spcAft>
                  <a:spcPts val="1200"/>
                </a:spcAft>
                <a:buClr>
                  <a:schemeClr val="dk1"/>
                </a:buClr>
                <a:buSzPts val="1100"/>
                <a:buFont typeface="Arial"/>
                <a:buNone/>
              </a:pPr>
              <a:r>
                <a:rPr b="1" lang="en-GB" sz="1800">
                  <a:solidFill>
                    <a:schemeClr val="lt1"/>
                  </a:solidFill>
                </a:rPr>
                <a:t>He tangata, he tangata – </a:t>
              </a:r>
              <a:r>
                <a:rPr lang="en-GB" sz="1800">
                  <a:solidFill>
                    <a:schemeClr val="lt1"/>
                  </a:solidFill>
                </a:rPr>
                <a:t>it is people, it is people, it is people</a:t>
              </a:r>
              <a:endParaRPr sz="1800">
                <a:solidFill>
                  <a:schemeClr val="lt1"/>
                </a:solidFill>
              </a:endParaRPr>
            </a:p>
          </p:txBody>
        </p:sp>
        <p:sp>
          <p:nvSpPr>
            <p:cNvPr id="156" name="Google Shape;156;p24"/>
            <p:cNvSpPr txBox="1"/>
            <p:nvPr/>
          </p:nvSpPr>
          <p:spPr>
            <a:xfrm>
              <a:off x="1398515" y="152400"/>
              <a:ext cx="7184700" cy="1554600"/>
            </a:xfrm>
            <a:prstGeom prst="rect">
              <a:avLst/>
            </a:prstGeom>
            <a:solidFill>
              <a:srgbClr val="4C6A86">
                <a:alpha val="41770"/>
              </a:srgbClr>
            </a:solidFill>
            <a:ln>
              <a:noFill/>
            </a:ln>
          </p:spPr>
          <p:txBody>
            <a:bodyPr anchorCtr="0" anchor="t" bIns="91425" lIns="91425" spcFirstLastPara="1" rIns="91425" wrap="square" tIns="91425">
              <a:spAutoFit/>
            </a:bodyPr>
            <a:lstStyle/>
            <a:p>
              <a:pPr indent="0" lvl="0" marL="0" rtl="0" algn="r">
                <a:lnSpc>
                  <a:spcPct val="115000"/>
                </a:lnSpc>
                <a:spcBef>
                  <a:spcPts val="1200"/>
                </a:spcBef>
                <a:spcAft>
                  <a:spcPts val="1200"/>
                </a:spcAft>
                <a:buNone/>
              </a:pPr>
              <a:r>
                <a:rPr b="1" lang="en-GB" sz="1700">
                  <a:solidFill>
                    <a:srgbClr val="FFFF00"/>
                  </a:solidFill>
                </a:rPr>
                <a:t>“</a:t>
              </a:r>
              <a:r>
                <a:rPr b="1" lang="en-GB" sz="2000">
                  <a:solidFill>
                    <a:srgbClr val="FFFF00"/>
                  </a:solidFill>
                </a:rPr>
                <a:t>Hutia te Rito" is a popular Māori waiata that uses the flax plant as a metaphor for whānau, community, the nurturing of new generations, and our interdependence with the natural world around us.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5"/>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t/>
            </a:r>
            <a:endParaRPr/>
          </a:p>
        </p:txBody>
      </p:sp>
      <p:pic>
        <p:nvPicPr>
          <p:cNvPr id="162" name="Google Shape;162;p25"/>
          <p:cNvPicPr preferRelativeResize="0"/>
          <p:nvPr/>
        </p:nvPicPr>
        <p:blipFill>
          <a:blip r:embed="rId3">
            <a:alphaModFix/>
          </a:blip>
          <a:stretch>
            <a:fillRect/>
          </a:stretch>
        </p:blipFill>
        <p:spPr>
          <a:xfrm>
            <a:off x="0" y="0"/>
            <a:ext cx="9807537" cy="5143500"/>
          </a:xfrm>
          <a:prstGeom prst="rect">
            <a:avLst/>
          </a:prstGeom>
          <a:noFill/>
          <a:ln>
            <a:noFill/>
          </a:ln>
        </p:spPr>
      </p:pic>
      <p:sp>
        <p:nvSpPr>
          <p:cNvPr id="163" name="Google Shape;163;p25"/>
          <p:cNvSpPr txBox="1"/>
          <p:nvPr>
            <p:ph idx="1" type="body"/>
          </p:nvPr>
        </p:nvSpPr>
        <p:spPr>
          <a:xfrm>
            <a:off x="4792476" y="41300"/>
            <a:ext cx="4540500" cy="5057400"/>
          </a:xfrm>
          <a:prstGeom prst="rect">
            <a:avLst/>
          </a:prstGeom>
          <a:solidFill>
            <a:srgbClr val="637938">
              <a:alpha val="67720"/>
            </a:srgbClr>
          </a:solidFill>
        </p:spPr>
        <p:txBody>
          <a:bodyPr anchorCtr="0" anchor="ctr" bIns="91425" lIns="91425" spcFirstLastPara="1" rIns="91425" wrap="square" tIns="91425">
            <a:noAutofit/>
          </a:bodyPr>
          <a:lstStyle/>
          <a:p>
            <a:pPr indent="0" lvl="0" marL="0" rtl="0" algn="just">
              <a:lnSpc>
                <a:spcPct val="100000"/>
              </a:lnSpc>
              <a:spcBef>
                <a:spcPts val="0"/>
              </a:spcBef>
              <a:spcAft>
                <a:spcPts val="0"/>
              </a:spcAft>
              <a:buClr>
                <a:schemeClr val="dk1"/>
              </a:buClr>
              <a:buSzPts val="1100"/>
              <a:buFont typeface="Arial"/>
              <a:buNone/>
            </a:pPr>
            <a:r>
              <a:rPr b="1" lang="en-GB" sz="1700">
                <a:solidFill>
                  <a:schemeClr val="lt1"/>
                </a:solidFill>
                <a:latin typeface="Arial"/>
                <a:ea typeface="Arial"/>
                <a:cs typeface="Arial"/>
                <a:sym typeface="Arial"/>
              </a:rPr>
              <a:t>The harakeke (flax plant) represents the community. The central shoot of the flax symbolizes the tamaiti (child), growing between the parents, while the surrounding leaves represent extended whānau. If the Rito perishes, so does the whole plant, because the parts of the plant are interdependent, not only rely on each other, but also on the environment for survival. </a:t>
            </a:r>
            <a:endParaRPr b="1" sz="1700">
              <a:solidFill>
                <a:schemeClr val="lt1"/>
              </a:solidFill>
              <a:latin typeface="Arial"/>
              <a:ea typeface="Arial"/>
              <a:cs typeface="Arial"/>
              <a:sym typeface="Arial"/>
            </a:endParaRPr>
          </a:p>
          <a:p>
            <a:pPr indent="0" lvl="0" marL="0" rtl="0" algn="just">
              <a:lnSpc>
                <a:spcPct val="100000"/>
              </a:lnSpc>
              <a:spcBef>
                <a:spcPts val="0"/>
              </a:spcBef>
              <a:spcAft>
                <a:spcPts val="0"/>
              </a:spcAft>
              <a:buClr>
                <a:schemeClr val="dk1"/>
              </a:buClr>
              <a:buSzPts val="1100"/>
              <a:buFont typeface="Arial"/>
              <a:buNone/>
            </a:pPr>
            <a:r>
              <a:t/>
            </a:r>
            <a:endParaRPr b="1" sz="800">
              <a:solidFill>
                <a:schemeClr val="lt1"/>
              </a:solidFill>
              <a:latin typeface="Arial"/>
              <a:ea typeface="Arial"/>
              <a:cs typeface="Arial"/>
              <a:sym typeface="Arial"/>
            </a:endParaRPr>
          </a:p>
          <a:p>
            <a:pPr indent="0" lvl="0" marL="0" rtl="0" algn="just">
              <a:lnSpc>
                <a:spcPct val="100000"/>
              </a:lnSpc>
              <a:spcBef>
                <a:spcPts val="0"/>
              </a:spcBef>
              <a:spcAft>
                <a:spcPts val="0"/>
              </a:spcAft>
              <a:buClr>
                <a:schemeClr val="dk1"/>
              </a:buClr>
              <a:buSzPts val="1100"/>
              <a:buFont typeface="Arial"/>
              <a:buNone/>
            </a:pPr>
            <a:r>
              <a:rPr b="1" lang="en-GB" sz="1700">
                <a:solidFill>
                  <a:schemeClr val="lt1"/>
                </a:solidFill>
                <a:latin typeface="Arial"/>
                <a:ea typeface="Arial"/>
                <a:cs typeface="Arial"/>
                <a:sym typeface="Arial"/>
              </a:rPr>
              <a:t>The flowers are designed to attract pollinators such as the Bellbird (Kōmako). It is their presence that ensures the cross - pollination needed to fertilise seeds occurs. The seed pods are shaken by the winds and released  to drop to the soil to germinate, contributing to the development of a thriving community.</a:t>
            </a:r>
            <a:endParaRPr b="1" sz="1700">
              <a:solidFill>
                <a:schemeClr val="lt1"/>
              </a:solidFill>
              <a:latin typeface="Arial"/>
              <a:ea typeface="Arial"/>
              <a:cs typeface="Arial"/>
              <a:sym typeface="Arial"/>
            </a:endParaRPr>
          </a:p>
        </p:txBody>
      </p:sp>
      <p:sp>
        <p:nvSpPr>
          <p:cNvPr id="164" name="Google Shape;164;p25"/>
          <p:cNvSpPr/>
          <p:nvPr/>
        </p:nvSpPr>
        <p:spPr>
          <a:xfrm>
            <a:off x="202850" y="3068450"/>
            <a:ext cx="4540500" cy="1941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THINK/PAIR/SHARE: </a:t>
            </a:r>
            <a:endParaRPr sz="20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What “messages” are present in this metaphor? How might those messages apply to education? </a:t>
            </a:r>
            <a:endParaRPr sz="20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How might they enhance the teaching and learning we design?</a:t>
            </a:r>
            <a:endParaRPr>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6"/>
          <p:cNvSpPr txBox="1"/>
          <p:nvPr/>
        </p:nvSpPr>
        <p:spPr>
          <a:xfrm>
            <a:off x="2125630" y="84900"/>
            <a:ext cx="6405600" cy="5058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1200"/>
              </a:spcBef>
              <a:spcAft>
                <a:spcPts val="0"/>
              </a:spcAft>
              <a:buNone/>
            </a:pPr>
            <a:r>
              <a:rPr b="1" lang="en-GB" sz="3000">
                <a:solidFill>
                  <a:schemeClr val="dk1"/>
                </a:solidFill>
              </a:rPr>
              <a:t>Hūtia te Rito</a:t>
            </a:r>
            <a:br>
              <a:rPr lang="en-GB" sz="2550">
                <a:solidFill>
                  <a:schemeClr val="dk1"/>
                </a:solidFill>
              </a:rPr>
            </a:br>
            <a:endParaRPr sz="1050">
              <a:solidFill>
                <a:schemeClr val="dk1"/>
              </a:solidFill>
            </a:endParaRPr>
          </a:p>
          <a:p>
            <a:pPr indent="0" lvl="0" marL="0" rtl="0" algn="ctr">
              <a:lnSpc>
                <a:spcPct val="115000"/>
              </a:lnSpc>
              <a:spcBef>
                <a:spcPts val="1200"/>
              </a:spcBef>
              <a:spcAft>
                <a:spcPts val="0"/>
              </a:spcAft>
              <a:buNone/>
            </a:pPr>
            <a:r>
              <a:rPr lang="en-GB" sz="2550">
                <a:solidFill>
                  <a:schemeClr val="dk1"/>
                </a:solidFill>
              </a:rPr>
              <a:t>Hūtia te rito </a:t>
            </a:r>
            <a:endParaRPr sz="2550">
              <a:solidFill>
                <a:schemeClr val="dk1"/>
              </a:solidFill>
            </a:endParaRPr>
          </a:p>
          <a:p>
            <a:pPr indent="0" lvl="0" marL="0" rtl="0" algn="ctr">
              <a:lnSpc>
                <a:spcPct val="115000"/>
              </a:lnSpc>
              <a:spcBef>
                <a:spcPts val="0"/>
              </a:spcBef>
              <a:spcAft>
                <a:spcPts val="0"/>
              </a:spcAft>
              <a:buNone/>
            </a:pPr>
            <a:r>
              <a:rPr lang="en-GB" sz="2550">
                <a:solidFill>
                  <a:schemeClr val="dk1"/>
                </a:solidFill>
              </a:rPr>
              <a:t>Hūtia te rito o te harakeke</a:t>
            </a:r>
            <a:br>
              <a:rPr lang="en-GB" sz="2550">
                <a:solidFill>
                  <a:schemeClr val="dk1"/>
                </a:solidFill>
              </a:rPr>
            </a:br>
            <a:r>
              <a:rPr lang="en-GB" sz="2550">
                <a:solidFill>
                  <a:schemeClr val="dk1"/>
                </a:solidFill>
              </a:rPr>
              <a:t>Kei hea te kōrimako e kō?</a:t>
            </a:r>
            <a:br>
              <a:rPr lang="en-GB" sz="2550">
                <a:solidFill>
                  <a:schemeClr val="dk1"/>
                </a:solidFill>
              </a:rPr>
            </a:br>
            <a:r>
              <a:rPr lang="en-GB" sz="2550">
                <a:solidFill>
                  <a:schemeClr val="dk1"/>
                </a:solidFill>
              </a:rPr>
              <a:t>Kī mai koe ki ahau:</a:t>
            </a:r>
            <a:br>
              <a:rPr lang="en-GB" sz="2550">
                <a:solidFill>
                  <a:schemeClr val="dk1"/>
                </a:solidFill>
              </a:rPr>
            </a:br>
            <a:r>
              <a:rPr lang="en-GB" sz="2550">
                <a:solidFill>
                  <a:schemeClr val="dk1"/>
                </a:solidFill>
              </a:rPr>
              <a:t>He aha te mea nui? </a:t>
            </a:r>
            <a:endParaRPr sz="2550">
              <a:solidFill>
                <a:schemeClr val="dk1"/>
              </a:solidFill>
            </a:endParaRPr>
          </a:p>
          <a:p>
            <a:pPr indent="0" lvl="0" marL="0" rtl="0" algn="ctr">
              <a:lnSpc>
                <a:spcPct val="115000"/>
              </a:lnSpc>
              <a:spcBef>
                <a:spcPts val="0"/>
              </a:spcBef>
              <a:spcAft>
                <a:spcPts val="0"/>
              </a:spcAft>
              <a:buNone/>
            </a:pPr>
            <a:r>
              <a:rPr lang="en-GB" sz="2550">
                <a:solidFill>
                  <a:schemeClr val="dk1"/>
                </a:solidFill>
              </a:rPr>
              <a:t>He aha te mea nui o te ao?</a:t>
            </a:r>
            <a:endParaRPr sz="2550">
              <a:solidFill>
                <a:schemeClr val="dk1"/>
              </a:solidFill>
            </a:endParaRPr>
          </a:p>
          <a:p>
            <a:pPr indent="0" lvl="0" marL="0" rtl="0" algn="ctr">
              <a:lnSpc>
                <a:spcPct val="115000"/>
              </a:lnSpc>
              <a:spcBef>
                <a:spcPts val="0"/>
              </a:spcBef>
              <a:spcAft>
                <a:spcPts val="0"/>
              </a:spcAft>
              <a:buNone/>
            </a:pPr>
            <a:r>
              <a:rPr lang="en-GB" sz="2550">
                <a:solidFill>
                  <a:schemeClr val="dk1"/>
                </a:solidFill>
              </a:rPr>
              <a:t>Māku e kī atu</a:t>
            </a:r>
            <a:br>
              <a:rPr lang="en-GB" sz="2550">
                <a:solidFill>
                  <a:schemeClr val="dk1"/>
                </a:solidFill>
              </a:rPr>
            </a:br>
            <a:r>
              <a:rPr lang="en-GB" sz="2550">
                <a:solidFill>
                  <a:schemeClr val="dk1"/>
                </a:solidFill>
              </a:rPr>
              <a:t>He tangata! He tangata! He tangata, hī!</a:t>
            </a:r>
            <a:endParaRPr sz="1800">
              <a:solidFill>
                <a:schemeClr val="dk1"/>
              </a:solidFill>
            </a:endParaRPr>
          </a:p>
          <a:p>
            <a:pPr indent="0" lvl="0" marL="0" rtl="0" algn="ctr">
              <a:lnSpc>
                <a:spcPct val="115000"/>
              </a:lnSpc>
              <a:spcBef>
                <a:spcPts val="0"/>
              </a:spcBef>
              <a:spcAft>
                <a:spcPts val="0"/>
              </a:spcAft>
              <a:buNone/>
            </a:pPr>
            <a:r>
              <a:t/>
            </a:r>
            <a:endParaRPr sz="1800">
              <a:solidFill>
                <a:schemeClr val="dk1"/>
              </a:solidFill>
            </a:endParaRPr>
          </a:p>
          <a:p>
            <a:pPr indent="0" lvl="0" marL="0" rtl="0" algn="ctr">
              <a:lnSpc>
                <a:spcPct val="115000"/>
              </a:lnSpc>
              <a:spcBef>
                <a:spcPts val="1800"/>
              </a:spcBef>
              <a:spcAft>
                <a:spcPts val="0"/>
              </a:spcAft>
              <a:buNone/>
            </a:pPr>
            <a:r>
              <a:t/>
            </a:r>
            <a:endParaRPr sz="1600">
              <a:solidFill>
                <a:schemeClr val="dk1"/>
              </a:solidFill>
            </a:endParaRPr>
          </a:p>
          <a:p>
            <a:pPr indent="0" lvl="0" marL="0" rtl="0" algn="ctr">
              <a:lnSpc>
                <a:spcPct val="115000"/>
              </a:lnSpc>
              <a:spcBef>
                <a:spcPts val="1800"/>
              </a:spcBef>
              <a:spcAft>
                <a:spcPts val="0"/>
              </a:spcAft>
              <a:buNone/>
            </a:pPr>
            <a:r>
              <a:t/>
            </a:r>
            <a:endParaRPr sz="2050">
              <a:solidFill>
                <a:schemeClr val="dk1"/>
              </a:solidFill>
            </a:endParaRPr>
          </a:p>
          <a:p>
            <a:pPr indent="0" lvl="0" marL="0" rtl="0" algn="ctr">
              <a:lnSpc>
                <a:spcPct val="115000"/>
              </a:lnSpc>
              <a:spcBef>
                <a:spcPts val="1800"/>
              </a:spcBef>
              <a:spcAft>
                <a:spcPts val="1200"/>
              </a:spcAft>
              <a:buNone/>
            </a:pPr>
            <a:r>
              <a:t/>
            </a:r>
            <a:endParaRPr b="1" sz="2200">
              <a:solidFill>
                <a:schemeClr val="dk1"/>
              </a:solidFill>
            </a:endParaRPr>
          </a:p>
        </p:txBody>
      </p:sp>
      <p:pic>
        <p:nvPicPr>
          <p:cNvPr id="170" name="Google Shape;170;p26" title="Untitled design (36).png"/>
          <p:cNvPicPr preferRelativeResize="0"/>
          <p:nvPr/>
        </p:nvPicPr>
        <p:blipFill rotWithShape="1">
          <a:blip r:embed="rId3">
            <a:alphaModFix/>
          </a:blip>
          <a:srcRect b="0" l="0" r="53432" t="0"/>
          <a:stretch/>
        </p:blipFill>
        <p:spPr>
          <a:xfrm>
            <a:off x="221375" y="-12"/>
            <a:ext cx="923074" cy="1114981"/>
          </a:xfrm>
          <a:prstGeom prst="rect">
            <a:avLst/>
          </a:prstGeom>
          <a:noFill/>
          <a:ln>
            <a:noFill/>
          </a:ln>
        </p:spPr>
      </p:pic>
      <p:pic>
        <p:nvPicPr>
          <p:cNvPr id="171" name="Google Shape;171;p26"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4">
            <a:alphaModFix/>
          </a:blip>
          <a:srcRect b="0" l="0" r="86171" t="0"/>
          <a:stretch/>
        </p:blipFill>
        <p:spPr>
          <a:xfrm>
            <a:off x="0" y="0"/>
            <a:ext cx="1264526" cy="5143500"/>
          </a:xfrm>
          <a:prstGeom prst="rect">
            <a:avLst/>
          </a:prstGeom>
          <a:noFill/>
          <a:ln>
            <a:noFill/>
          </a:ln>
        </p:spPr>
      </p:pic>
      <p:pic>
        <p:nvPicPr>
          <p:cNvPr id="172" name="Google Shape;172;p26"/>
          <p:cNvPicPr preferRelativeResize="0"/>
          <p:nvPr/>
        </p:nvPicPr>
        <p:blipFill>
          <a:blip r:embed="rId5">
            <a:alphaModFix/>
          </a:blip>
          <a:stretch>
            <a:fillRect/>
          </a:stretch>
        </p:blipFill>
        <p:spPr>
          <a:xfrm>
            <a:off x="-27050" y="1543950"/>
            <a:ext cx="2827550" cy="1482899"/>
          </a:xfrm>
          <a:prstGeom prst="rect">
            <a:avLst/>
          </a:prstGeom>
          <a:noFill/>
          <a:ln>
            <a:noFill/>
          </a:ln>
          <a:effectLst>
            <a:outerShdw blurRad="57150" rotWithShape="0" algn="bl" dir="5400000" dist="66675">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27"/>
          <p:cNvPicPr preferRelativeResize="0"/>
          <p:nvPr/>
        </p:nvPicPr>
        <p:blipFill>
          <a:blip r:embed="rId3">
            <a:alphaModFix/>
          </a:blip>
          <a:stretch>
            <a:fillRect/>
          </a:stretch>
        </p:blipFill>
        <p:spPr>
          <a:xfrm>
            <a:off x="76200" y="0"/>
            <a:ext cx="8991600" cy="4846478"/>
          </a:xfrm>
          <a:prstGeom prst="rect">
            <a:avLst/>
          </a:prstGeom>
          <a:noFill/>
          <a:ln>
            <a:noFill/>
          </a:ln>
        </p:spPr>
      </p:pic>
      <p:pic>
        <p:nvPicPr>
          <p:cNvPr id="178" name="Google Shape;178;p27" title="Untitled design (36).png"/>
          <p:cNvPicPr preferRelativeResize="0"/>
          <p:nvPr/>
        </p:nvPicPr>
        <p:blipFill rotWithShape="1">
          <a:blip r:embed="rId4">
            <a:alphaModFix/>
          </a:blip>
          <a:srcRect b="0" l="0" r="53432" t="0"/>
          <a:stretch/>
        </p:blipFill>
        <p:spPr>
          <a:xfrm>
            <a:off x="221375" y="-12"/>
            <a:ext cx="923074" cy="1114981"/>
          </a:xfrm>
          <a:prstGeom prst="rect">
            <a:avLst/>
          </a:prstGeom>
          <a:noFill/>
          <a:ln>
            <a:noFill/>
          </a:ln>
        </p:spPr>
      </p:pic>
      <p:pic>
        <p:nvPicPr>
          <p:cNvPr id="179" name="Google Shape;179;p27" title="6.png"/>
          <p:cNvPicPr preferRelativeResize="0"/>
          <p:nvPr/>
        </p:nvPicPr>
        <p:blipFill rotWithShape="1">
          <a:blip r:embed="rId5">
            <a:alphaModFix/>
          </a:blip>
          <a:srcRect b="0" l="0" r="0" t="78704"/>
          <a:stretch/>
        </p:blipFill>
        <p:spPr>
          <a:xfrm>
            <a:off x="0" y="4048125"/>
            <a:ext cx="9144000" cy="1095374"/>
          </a:xfrm>
          <a:prstGeom prst="rect">
            <a:avLst/>
          </a:prstGeom>
          <a:noFill/>
          <a:ln>
            <a:noFill/>
          </a:ln>
        </p:spPr>
      </p:pic>
      <p:sp>
        <p:nvSpPr>
          <p:cNvPr id="180" name="Google Shape;180;p27"/>
          <p:cNvSpPr/>
          <p:nvPr/>
        </p:nvSpPr>
        <p:spPr>
          <a:xfrm>
            <a:off x="76200" y="2170175"/>
            <a:ext cx="1976100" cy="1721100"/>
          </a:xfrm>
          <a:prstGeom prst="ellipse">
            <a:avLst/>
          </a:prstGeom>
          <a:solidFill>
            <a:srgbClr val="BF8852">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t>GUESS THE MĀORI ORAL NARRATIVE IN THE SLOOOOOWW</a:t>
            </a:r>
            <a:endParaRPr b="1" sz="1300"/>
          </a:p>
          <a:p>
            <a:pPr indent="0" lvl="0" marL="0" rtl="0" algn="ctr">
              <a:spcBef>
                <a:spcPts val="0"/>
              </a:spcBef>
              <a:spcAft>
                <a:spcPts val="0"/>
              </a:spcAft>
              <a:buNone/>
            </a:pPr>
            <a:r>
              <a:rPr b="1" lang="en-GB" sz="1300"/>
              <a:t>REVEAL</a:t>
            </a:r>
            <a:endParaRPr b="1" sz="13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8"/>
          <p:cNvSpPr/>
          <p:nvPr/>
        </p:nvSpPr>
        <p:spPr>
          <a:xfrm>
            <a:off x="419600" y="4481300"/>
            <a:ext cx="8103600" cy="3147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D9D9D9">
                <a:alpha val="50000"/>
              </a:srgbClr>
            </a:outerShdw>
          </a:effectLst>
        </p:spPr>
        <p:txBody>
          <a:bodyPr anchorCtr="0" anchor="ctr" bIns="91425" lIns="91425" spcFirstLastPara="1" rIns="91425" wrap="square" tIns="90000">
            <a:noAutofit/>
          </a:bodyPr>
          <a:lstStyle/>
          <a:p>
            <a:pPr indent="230400" lvl="0" marL="0" rtl="0" algn="ctr">
              <a:spcBef>
                <a:spcPts val="0"/>
              </a:spcBef>
              <a:spcAft>
                <a:spcPts val="0"/>
              </a:spcAft>
              <a:buNone/>
            </a:pPr>
            <a:r>
              <a:rPr b="1" lang="en-GB" sz="2800" u="sng">
                <a:solidFill>
                  <a:schemeClr val="hlink"/>
                </a:solidFill>
                <a:latin typeface="Times New Roman"/>
                <a:ea typeface="Times New Roman"/>
                <a:cs typeface="Times New Roman"/>
                <a:sym typeface="Times New Roman"/>
                <a:hlinkClick r:id="rId3"/>
              </a:rPr>
              <a:t>CLASSTOOLS: SLOW REVEAL</a:t>
            </a:r>
            <a:endParaRPr b="1" sz="3100">
              <a:solidFill>
                <a:srgbClr val="BD0202"/>
              </a:solidFill>
              <a:latin typeface="Times New Roman"/>
              <a:ea typeface="Times New Roman"/>
              <a:cs typeface="Times New Roman"/>
              <a:sym typeface="Times New Roman"/>
            </a:endParaRPr>
          </a:p>
        </p:txBody>
      </p:sp>
      <p:pic>
        <p:nvPicPr>
          <p:cNvPr id="186" name="Google Shape;186;p28"/>
          <p:cNvPicPr preferRelativeResize="0"/>
          <p:nvPr/>
        </p:nvPicPr>
        <p:blipFill>
          <a:blip r:embed="rId4">
            <a:alphaModFix/>
          </a:blip>
          <a:stretch>
            <a:fillRect/>
          </a:stretch>
        </p:blipFill>
        <p:spPr>
          <a:xfrm>
            <a:off x="419600" y="152400"/>
            <a:ext cx="8255669" cy="41765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9" title="Tiriti active in an education setting This practical and engaging workshop is designed for kaiako and reflects on Te Tiriti o Waitangi everyday practices in the profession. The workshop will explo (10).png"/>
          <p:cNvPicPr preferRelativeResize="0"/>
          <p:nvPr/>
        </p:nvPicPr>
        <p:blipFill>
          <a:blip r:embed="rId3">
            <a:alphaModFix/>
          </a:blip>
          <a:stretch>
            <a:fillRect/>
          </a:stretch>
        </p:blipFill>
        <p:spPr>
          <a:xfrm>
            <a:off x="0" y="0"/>
            <a:ext cx="9143990" cy="5143500"/>
          </a:xfrm>
          <a:prstGeom prst="rect">
            <a:avLst/>
          </a:prstGeom>
          <a:noFill/>
          <a:ln>
            <a:noFill/>
          </a:ln>
        </p:spPr>
      </p:pic>
      <p:sp>
        <p:nvSpPr>
          <p:cNvPr id="192" name="Google Shape;192;p29"/>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sz="5400">
              <a:solidFill>
                <a:srgbClr val="4C6A86"/>
              </a:solidFill>
            </a:endParaRPr>
          </a:p>
          <a:p>
            <a:pPr indent="0" lvl="0" marL="0" rtl="0" algn="l">
              <a:spcBef>
                <a:spcPts val="0"/>
              </a:spcBef>
              <a:spcAft>
                <a:spcPts val="0"/>
              </a:spcAft>
              <a:buClr>
                <a:schemeClr val="dk1"/>
              </a:buClr>
              <a:buSzPts val="990"/>
              <a:buFont typeface="Arial"/>
              <a:buNone/>
            </a:pPr>
            <a:r>
              <a:t/>
            </a:r>
            <a:endParaRPr sz="5400">
              <a:solidFill>
                <a:srgbClr val="4C6A86"/>
              </a:solidFill>
            </a:endParaRPr>
          </a:p>
        </p:txBody>
      </p:sp>
      <p:sp>
        <p:nvSpPr>
          <p:cNvPr id="193" name="Google Shape;193;p29"/>
          <p:cNvSpPr txBox="1"/>
          <p:nvPr>
            <p:ph idx="4294967295" type="ctrTitle"/>
          </p:nvPr>
        </p:nvSpPr>
        <p:spPr>
          <a:xfrm>
            <a:off x="221375" y="1006050"/>
            <a:ext cx="8429700" cy="297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4200">
                <a:solidFill>
                  <a:schemeClr val="lt1"/>
                </a:solidFill>
              </a:rPr>
              <a:t>Practical ideas &amp; strategies for supporting a deeper understanding of Te Tiriti in action.</a:t>
            </a:r>
            <a:endParaRPr sz="4200">
              <a:solidFill>
                <a:schemeClr val="lt1"/>
              </a:solidFill>
            </a:endParaRPr>
          </a:p>
          <a:p>
            <a:pPr indent="0" lvl="0" marL="0" rtl="0" algn="l">
              <a:spcBef>
                <a:spcPts val="0"/>
              </a:spcBef>
              <a:spcAft>
                <a:spcPts val="0"/>
              </a:spcAft>
              <a:buNone/>
            </a:pPr>
            <a:r>
              <a:t/>
            </a:r>
            <a:endParaRPr i="1" sz="2500">
              <a:solidFill>
                <a:srgbClr val="F3F3F3"/>
              </a:solidFill>
            </a:endParaRPr>
          </a:p>
          <a:p>
            <a:pPr indent="0" lvl="0" marL="0" rtl="0" algn="l">
              <a:spcBef>
                <a:spcPts val="0"/>
              </a:spcBef>
              <a:spcAft>
                <a:spcPts val="0"/>
              </a:spcAft>
              <a:buNone/>
            </a:pPr>
            <a:r>
              <a:rPr i="1" lang="en-GB" sz="2500">
                <a:solidFill>
                  <a:srgbClr val="F3F3F3"/>
                </a:solidFill>
              </a:rPr>
              <a:t>Nancy Vercoe (BOP) &amp; Karena Ngata (BOP)</a:t>
            </a:r>
            <a:endParaRPr i="1" sz="2500">
              <a:solidFill>
                <a:srgbClr val="F3F3F3"/>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0"/>
          <p:cNvSpPr txBox="1"/>
          <p:nvPr/>
        </p:nvSpPr>
        <p:spPr>
          <a:xfrm>
            <a:off x="1359325" y="183450"/>
            <a:ext cx="7506300" cy="290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2500">
                <a:solidFill>
                  <a:srgbClr val="990000"/>
                </a:solidFill>
                <a:latin typeface="Times New Roman"/>
                <a:ea typeface="Times New Roman"/>
                <a:cs typeface="Times New Roman"/>
                <a:sym typeface="Times New Roman"/>
              </a:rPr>
              <a:t>ACTIVITY: </a:t>
            </a:r>
            <a:endParaRPr b="1" sz="2500">
              <a:solidFill>
                <a:srgbClr val="990000"/>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b="1" sz="1600">
              <a:solidFill>
                <a:srgbClr val="990000"/>
              </a:solidFill>
              <a:latin typeface="Times New Roman"/>
              <a:ea typeface="Times New Roman"/>
              <a:cs typeface="Times New Roman"/>
              <a:sym typeface="Times New Roman"/>
            </a:endParaRPr>
          </a:p>
          <a:p>
            <a:pPr indent="0" lvl="0" marL="0" rtl="0" algn="l">
              <a:spcBef>
                <a:spcPts val="0"/>
              </a:spcBef>
              <a:spcAft>
                <a:spcPts val="0"/>
              </a:spcAft>
              <a:buNone/>
            </a:pPr>
            <a:r>
              <a:rPr b="1" lang="en-GB" sz="3100">
                <a:solidFill>
                  <a:srgbClr val="990000"/>
                </a:solidFill>
                <a:latin typeface="Times New Roman"/>
                <a:ea typeface="Times New Roman"/>
                <a:cs typeface="Times New Roman"/>
                <a:sym typeface="Times New Roman"/>
              </a:rPr>
              <a:t>Find an image online (or draw one) that represents what you believe Te Tiriti in action could look like in your class or kura - 5 mins. </a:t>
            </a:r>
            <a:endParaRPr b="1" sz="3100">
              <a:solidFill>
                <a:srgbClr val="990000"/>
              </a:solidFill>
              <a:latin typeface="Times New Roman"/>
              <a:ea typeface="Times New Roman"/>
              <a:cs typeface="Times New Roman"/>
              <a:sym typeface="Times New Roman"/>
            </a:endParaRPr>
          </a:p>
          <a:p>
            <a:pPr indent="0" lvl="0" marL="457200" rtl="0" algn="l">
              <a:spcBef>
                <a:spcPts val="0"/>
              </a:spcBef>
              <a:spcAft>
                <a:spcPts val="0"/>
              </a:spcAft>
              <a:buNone/>
            </a:pPr>
            <a:r>
              <a:t/>
            </a:r>
            <a:endParaRPr b="1" sz="1300">
              <a:solidFill>
                <a:srgbClr val="990000"/>
              </a:solidFill>
              <a:latin typeface="Times New Roman"/>
              <a:ea typeface="Times New Roman"/>
              <a:cs typeface="Times New Roman"/>
              <a:sym typeface="Times New Roman"/>
            </a:endParaRPr>
          </a:p>
          <a:p>
            <a:pPr indent="0" lvl="0" marL="0" rtl="0" algn="l">
              <a:spcBef>
                <a:spcPts val="0"/>
              </a:spcBef>
              <a:spcAft>
                <a:spcPts val="0"/>
              </a:spcAft>
              <a:buNone/>
            </a:pPr>
            <a:r>
              <a:t/>
            </a:r>
            <a:endParaRPr b="1" sz="2500">
              <a:solidFill>
                <a:srgbClr val="990000"/>
              </a:solidFill>
              <a:latin typeface="Times New Roman"/>
              <a:ea typeface="Times New Roman"/>
              <a:cs typeface="Times New Roman"/>
              <a:sym typeface="Times New Roman"/>
            </a:endParaRPr>
          </a:p>
        </p:txBody>
      </p:sp>
      <p:pic>
        <p:nvPicPr>
          <p:cNvPr id="199" name="Google Shape;199;p30"/>
          <p:cNvPicPr preferRelativeResize="0"/>
          <p:nvPr/>
        </p:nvPicPr>
        <p:blipFill>
          <a:blip r:embed="rId3">
            <a:alphaModFix/>
          </a:blip>
          <a:stretch>
            <a:fillRect/>
          </a:stretch>
        </p:blipFill>
        <p:spPr>
          <a:xfrm>
            <a:off x="1285225" y="3357244"/>
            <a:ext cx="2679381" cy="1786254"/>
          </a:xfrm>
          <a:prstGeom prst="rect">
            <a:avLst/>
          </a:prstGeom>
          <a:noFill/>
          <a:ln>
            <a:noFill/>
          </a:ln>
        </p:spPr>
      </p:pic>
      <p:pic>
        <p:nvPicPr>
          <p:cNvPr id="200" name="Google Shape;200;p30"/>
          <p:cNvPicPr preferRelativeResize="0"/>
          <p:nvPr/>
        </p:nvPicPr>
        <p:blipFill>
          <a:blip r:embed="rId4">
            <a:alphaModFix/>
          </a:blip>
          <a:stretch>
            <a:fillRect/>
          </a:stretch>
        </p:blipFill>
        <p:spPr>
          <a:xfrm>
            <a:off x="6762361" y="3357245"/>
            <a:ext cx="2381640" cy="1786255"/>
          </a:xfrm>
          <a:prstGeom prst="rect">
            <a:avLst/>
          </a:prstGeom>
          <a:noFill/>
          <a:ln>
            <a:noFill/>
          </a:ln>
        </p:spPr>
      </p:pic>
      <p:pic>
        <p:nvPicPr>
          <p:cNvPr id="201" name="Google Shape;201;p30" title="Untitled design (36).png"/>
          <p:cNvPicPr preferRelativeResize="0"/>
          <p:nvPr/>
        </p:nvPicPr>
        <p:blipFill rotWithShape="1">
          <a:blip r:embed="rId5">
            <a:alphaModFix/>
          </a:blip>
          <a:srcRect b="0" l="0" r="53432" t="0"/>
          <a:stretch/>
        </p:blipFill>
        <p:spPr>
          <a:xfrm>
            <a:off x="221375" y="-12"/>
            <a:ext cx="923074" cy="1114981"/>
          </a:xfrm>
          <a:prstGeom prst="rect">
            <a:avLst/>
          </a:prstGeom>
          <a:noFill/>
          <a:ln>
            <a:noFill/>
          </a:ln>
        </p:spPr>
      </p:pic>
      <p:pic>
        <p:nvPicPr>
          <p:cNvPr id="202" name="Google Shape;202;p30"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6">
            <a:alphaModFix/>
          </a:blip>
          <a:srcRect b="0" l="0" r="86250" t="0"/>
          <a:stretch/>
        </p:blipFill>
        <p:spPr>
          <a:xfrm>
            <a:off x="0" y="0"/>
            <a:ext cx="1257302" cy="5143500"/>
          </a:xfrm>
          <a:prstGeom prst="rect">
            <a:avLst/>
          </a:prstGeom>
          <a:noFill/>
          <a:ln>
            <a:noFill/>
          </a:ln>
        </p:spPr>
      </p:pic>
      <p:pic>
        <p:nvPicPr>
          <p:cNvPr id="203" name="Google Shape;203;p30" title="2025 connections day.jpg"/>
          <p:cNvPicPr preferRelativeResize="0"/>
          <p:nvPr/>
        </p:nvPicPr>
        <p:blipFill rotWithShape="1">
          <a:blip r:embed="rId7">
            <a:alphaModFix/>
          </a:blip>
          <a:srcRect b="15807" l="11114" r="12240" t="11550"/>
          <a:stretch/>
        </p:blipFill>
        <p:spPr>
          <a:xfrm>
            <a:off x="3964589" y="3357244"/>
            <a:ext cx="2829722" cy="178624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31" title="Tiriti active in an education setting This practical and engaging workshop is designed for kaiako and reflects on Te Tiriti o Waitangi everyday practices in the profession. The workshop will explo (13).pn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09" name="Google Shape;209;p31"/>
          <p:cNvPicPr preferRelativeResize="0"/>
          <p:nvPr/>
        </p:nvPicPr>
        <p:blipFill>
          <a:blip r:embed="rId4">
            <a:alphaModFix/>
          </a:blip>
          <a:stretch>
            <a:fillRect/>
          </a:stretch>
        </p:blipFill>
        <p:spPr>
          <a:xfrm>
            <a:off x="447537" y="427900"/>
            <a:ext cx="8248926" cy="4287700"/>
          </a:xfrm>
          <a:prstGeom prst="rect">
            <a:avLst/>
          </a:prstGeom>
          <a:noFill/>
          <a:ln>
            <a:noFill/>
          </a:ln>
        </p:spPr>
      </p:pic>
      <p:sp>
        <p:nvSpPr>
          <p:cNvPr id="210" name="Google Shape;210;p31"/>
          <p:cNvSpPr txBox="1"/>
          <p:nvPr/>
        </p:nvSpPr>
        <p:spPr>
          <a:xfrm>
            <a:off x="447525" y="997800"/>
            <a:ext cx="3494700" cy="221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solidFill>
                  <a:schemeClr val="lt1"/>
                </a:solidFill>
              </a:rPr>
              <a:t>Visit the padlet (using url below or QR code) and share /upload your image that captures what Te Tiriti in practice looks like for you - Thank you for sharing :)</a:t>
            </a:r>
            <a:endParaRPr sz="2500">
              <a:solidFill>
                <a:schemeClr val="lt1"/>
              </a:solidFill>
            </a:endParaRPr>
          </a:p>
          <a:p>
            <a:pPr indent="0" lvl="0" marL="0" rtl="0" algn="l">
              <a:spcBef>
                <a:spcPts val="0"/>
              </a:spcBef>
              <a:spcAft>
                <a:spcPts val="0"/>
              </a:spcAft>
              <a:buClr>
                <a:schemeClr val="dk1"/>
              </a:buClr>
              <a:buSzPts val="1100"/>
              <a:buFont typeface="Arial"/>
              <a:buNone/>
            </a:pPr>
            <a:r>
              <a:rPr lang="en-GB" sz="1900">
                <a:solidFill>
                  <a:schemeClr val="lt1"/>
                </a:solidFill>
              </a:rPr>
              <a:t> </a:t>
            </a:r>
            <a:endParaRPr sz="3400">
              <a:solidFill>
                <a:schemeClr val="dk2"/>
              </a:solidFill>
            </a:endParaRPr>
          </a:p>
          <a:p>
            <a:pPr indent="0" lvl="0" marL="0" rtl="0" algn="l">
              <a:spcBef>
                <a:spcPts val="0"/>
              </a:spcBef>
              <a:spcAft>
                <a:spcPts val="0"/>
              </a:spcAft>
              <a:buNone/>
            </a:pPr>
            <a:r>
              <a:t/>
            </a:r>
            <a:endParaRPr sz="1800">
              <a:solidFill>
                <a:schemeClr val="dk2"/>
              </a:solidFill>
            </a:endParaRPr>
          </a:p>
        </p:txBody>
      </p:sp>
      <p:pic>
        <p:nvPicPr>
          <p:cNvPr id="211" name="Google Shape;211;p31"/>
          <p:cNvPicPr preferRelativeResize="0"/>
          <p:nvPr/>
        </p:nvPicPr>
        <p:blipFill>
          <a:blip r:embed="rId5">
            <a:alphaModFix/>
          </a:blip>
          <a:stretch>
            <a:fillRect/>
          </a:stretch>
        </p:blipFill>
        <p:spPr>
          <a:xfrm>
            <a:off x="5845825" y="777600"/>
            <a:ext cx="2378850" cy="2350650"/>
          </a:xfrm>
          <a:prstGeom prst="rect">
            <a:avLst/>
          </a:prstGeom>
          <a:noFill/>
          <a:ln>
            <a:noFill/>
          </a:ln>
        </p:spPr>
      </p:pic>
      <p:sp>
        <p:nvSpPr>
          <p:cNvPr id="212" name="Google Shape;212;p31"/>
          <p:cNvSpPr txBox="1"/>
          <p:nvPr/>
        </p:nvSpPr>
        <p:spPr>
          <a:xfrm>
            <a:off x="542125" y="3839500"/>
            <a:ext cx="4974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400" u="sng">
                <a:solidFill>
                  <a:schemeClr val="accent5"/>
                </a:solidFill>
                <a:hlinkClick r:id="rId6">
                  <a:extLst>
                    <a:ext uri="{A12FA001-AC4F-418D-AE19-62706E023703}">
                      <ahyp:hlinkClr val="tx"/>
                    </a:ext>
                  </a:extLst>
                </a:hlinkClick>
              </a:rPr>
              <a:t>https://bit.ly/40bWG9C</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32" title="Tiriti active in an education setting This practical and engaging workshop is designed for kaiako and reflects on Te Tiriti o Waitangi everyday practices in the profession. The workshop will explo (10).png"/>
          <p:cNvPicPr preferRelativeResize="0"/>
          <p:nvPr/>
        </p:nvPicPr>
        <p:blipFill>
          <a:blip r:embed="rId3">
            <a:alphaModFix/>
          </a:blip>
          <a:stretch>
            <a:fillRect/>
          </a:stretch>
        </p:blipFill>
        <p:spPr>
          <a:xfrm>
            <a:off x="0" y="0"/>
            <a:ext cx="9143990" cy="5143500"/>
          </a:xfrm>
          <a:prstGeom prst="rect">
            <a:avLst/>
          </a:prstGeom>
          <a:noFill/>
          <a:ln>
            <a:noFill/>
          </a:ln>
        </p:spPr>
      </p:pic>
      <p:sp>
        <p:nvSpPr>
          <p:cNvPr id="218" name="Google Shape;218;p32"/>
          <p:cNvSpPr txBox="1"/>
          <p:nvPr>
            <p:ph type="title"/>
          </p:nvPr>
        </p:nvSpPr>
        <p:spPr>
          <a:xfrm>
            <a:off x="490250" y="450150"/>
            <a:ext cx="8452200" cy="409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9600">
                <a:solidFill>
                  <a:schemeClr val="lt1"/>
                </a:solidFill>
              </a:rPr>
              <a:t>A E I O U</a:t>
            </a:r>
            <a:endParaRPr sz="9600">
              <a:solidFill>
                <a:schemeClr val="lt1"/>
              </a:solidFill>
            </a:endParaRPr>
          </a:p>
        </p:txBody>
      </p:sp>
      <p:sp>
        <p:nvSpPr>
          <p:cNvPr id="219" name="Google Shape;219;p32"/>
          <p:cNvSpPr txBox="1"/>
          <p:nvPr/>
        </p:nvSpPr>
        <p:spPr>
          <a:xfrm>
            <a:off x="4320650" y="450150"/>
            <a:ext cx="46218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GB" sz="1800">
                <a:solidFill>
                  <a:schemeClr val="lt1"/>
                </a:solidFill>
                <a:latin typeface="Times New Roman"/>
                <a:ea typeface="Times New Roman"/>
                <a:cs typeface="Times New Roman"/>
                <a:sym typeface="Times New Roman"/>
              </a:rPr>
              <a:t>Kēmu - brain break</a:t>
            </a:r>
            <a:endParaRPr sz="1800">
              <a:solidFill>
                <a:schemeClr val="lt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33"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225" name="Google Shape;225;p33"/>
          <p:cNvSpPr txBox="1"/>
          <p:nvPr>
            <p:ph type="title"/>
          </p:nvPr>
        </p:nvSpPr>
        <p:spPr>
          <a:xfrm>
            <a:off x="683300" y="3925925"/>
            <a:ext cx="34206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sz="5400">
              <a:solidFill>
                <a:srgbClr val="4C6A86"/>
              </a:solidFill>
            </a:endParaRPr>
          </a:p>
          <a:p>
            <a:pPr indent="0" lvl="0" marL="0" rtl="0" algn="l">
              <a:spcBef>
                <a:spcPts val="0"/>
              </a:spcBef>
              <a:spcAft>
                <a:spcPts val="0"/>
              </a:spcAft>
              <a:buClr>
                <a:schemeClr val="dk1"/>
              </a:buClr>
              <a:buSzPts val="990"/>
              <a:buFont typeface="Arial"/>
              <a:buNone/>
            </a:pPr>
            <a:r>
              <a:rPr lang="en-GB" sz="5400" u="sng">
                <a:solidFill>
                  <a:schemeClr val="lt1"/>
                </a:solidFill>
                <a:hlinkClick r:id="rId4">
                  <a:extLst>
                    <a:ext uri="{A12FA001-AC4F-418D-AE19-62706E023703}">
                      <ahyp:hlinkClr val="tx"/>
                    </a:ext>
                  </a:extLst>
                </a:hlinkClick>
              </a:rPr>
              <a:t>Wayground</a:t>
            </a:r>
            <a:endParaRPr sz="5400">
              <a:solidFill>
                <a:schemeClr val="lt1"/>
              </a:solidFill>
            </a:endParaRPr>
          </a:p>
        </p:txBody>
      </p:sp>
      <p:pic>
        <p:nvPicPr>
          <p:cNvPr id="226" name="Google Shape;226;p33"/>
          <p:cNvPicPr preferRelativeResize="0"/>
          <p:nvPr/>
        </p:nvPicPr>
        <p:blipFill>
          <a:blip r:embed="rId5">
            <a:alphaModFix/>
          </a:blip>
          <a:stretch>
            <a:fillRect/>
          </a:stretch>
        </p:blipFill>
        <p:spPr>
          <a:xfrm>
            <a:off x="0" y="0"/>
            <a:ext cx="9144000" cy="5143500"/>
          </a:xfrm>
          <a:prstGeom prst="rect">
            <a:avLst/>
          </a:prstGeom>
          <a:noFill/>
          <a:ln cap="flat" cmpd="sng" w="9525">
            <a:solidFill>
              <a:srgbClr val="30160E"/>
            </a:solidFill>
            <a:prstDash val="solid"/>
            <a:round/>
            <a:headEnd len="sm" w="sm" type="none"/>
            <a:tailEnd len="sm" w="sm" type="none"/>
          </a:ln>
        </p:spPr>
      </p:pic>
      <p:sp>
        <p:nvSpPr>
          <p:cNvPr id="227" name="Google Shape;227;p33"/>
          <p:cNvSpPr/>
          <p:nvPr/>
        </p:nvSpPr>
        <p:spPr>
          <a:xfrm rot="650">
            <a:off x="6845478" y="1088118"/>
            <a:ext cx="1585500" cy="1485000"/>
          </a:xfrm>
          <a:prstGeom prst="parallelogram">
            <a:avLst>
              <a:gd fmla="val 13708" name="adj"/>
            </a:avLst>
          </a:prstGeom>
          <a:solidFill>
            <a:srgbClr val="1A302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solidFill>
                  <a:schemeClr val="lt1"/>
                </a:solidFill>
                <a:latin typeface="Comic Sans MS"/>
                <a:ea typeface="Comic Sans MS"/>
                <a:cs typeface="Comic Sans MS"/>
                <a:sym typeface="Comic Sans MS"/>
              </a:rPr>
              <a:t>Ki te kore ngā pūtake e mākūkūngia, e kore te rākau e tupu.</a:t>
            </a:r>
            <a:endParaRPr>
              <a:latin typeface="Times New Roman"/>
              <a:ea typeface="Times New Roman"/>
              <a:cs typeface="Times New Roman"/>
              <a:sym typeface="Times New Roman"/>
            </a:endParaRPr>
          </a:p>
        </p:txBody>
      </p:sp>
      <p:sp>
        <p:nvSpPr>
          <p:cNvPr id="228" name="Google Shape;228;p33"/>
          <p:cNvSpPr txBox="1"/>
          <p:nvPr/>
        </p:nvSpPr>
        <p:spPr>
          <a:xfrm rot="-1275124">
            <a:off x="2394013" y="381674"/>
            <a:ext cx="569424" cy="314039"/>
          </a:xfrm>
          <a:prstGeom prst="rect">
            <a:avLst/>
          </a:prstGeom>
          <a:solidFill>
            <a:srgbClr val="304A29"/>
          </a:solidFill>
          <a:ln>
            <a:noFill/>
          </a:ln>
        </p:spPr>
        <p:txBody>
          <a:bodyPr anchorCtr="0" anchor="t" bIns="54000" lIns="54000" spcFirstLastPara="1" rIns="54000" wrap="square" tIns="0">
            <a:noAutofit/>
          </a:bodyPr>
          <a:lstStyle/>
          <a:p>
            <a:pPr indent="0" lvl="0" marL="0" rtl="0" algn="ctr">
              <a:spcBef>
                <a:spcPts val="0"/>
              </a:spcBef>
              <a:spcAft>
                <a:spcPts val="0"/>
              </a:spcAft>
              <a:buNone/>
            </a:pPr>
            <a:r>
              <a:rPr b="1" lang="en-GB" sz="1100">
                <a:solidFill>
                  <a:srgbClr val="C1D3BB"/>
                </a:solidFill>
                <a:latin typeface="Architects Daughter"/>
                <a:ea typeface="Architects Daughter"/>
                <a:cs typeface="Architects Daughter"/>
                <a:sym typeface="Architects Daughter"/>
              </a:rPr>
              <a:t>CRSP</a:t>
            </a:r>
            <a:endParaRPr b="1" sz="1100">
              <a:solidFill>
                <a:srgbClr val="C1D3BB"/>
              </a:solidFill>
              <a:latin typeface="Architects Daughter"/>
              <a:ea typeface="Architects Daughter"/>
              <a:cs typeface="Architects Daughter"/>
              <a:sym typeface="Architects Daughter"/>
            </a:endParaRPr>
          </a:p>
        </p:txBody>
      </p:sp>
      <p:sp>
        <p:nvSpPr>
          <p:cNvPr id="229" name="Google Shape;229;p33"/>
          <p:cNvSpPr/>
          <p:nvPr/>
        </p:nvSpPr>
        <p:spPr>
          <a:xfrm rot="2341370">
            <a:off x="2939132" y="4464154"/>
            <a:ext cx="939123" cy="221193"/>
          </a:xfrm>
          <a:prstGeom prst="flowChartAlternateProcess">
            <a:avLst/>
          </a:prstGeom>
          <a:solidFill>
            <a:srgbClr val="2D151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92D6D4"/>
                </a:solidFill>
                <a:latin typeface="Comic Sans MS"/>
                <a:ea typeface="Comic Sans MS"/>
                <a:cs typeface="Comic Sans MS"/>
                <a:sym typeface="Comic Sans MS"/>
              </a:rPr>
              <a:t>RESEARCH</a:t>
            </a:r>
            <a:endParaRPr sz="800">
              <a:solidFill>
                <a:srgbClr val="89A7A2"/>
              </a:solidFill>
              <a:latin typeface="Comic Sans MS"/>
              <a:ea typeface="Comic Sans MS"/>
              <a:cs typeface="Comic Sans MS"/>
              <a:sym typeface="Comic Sans M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34"/>
          <p:cNvPicPr preferRelativeResize="0"/>
          <p:nvPr/>
        </p:nvPicPr>
        <p:blipFill>
          <a:blip r:embed="rId3">
            <a:alphaModFix/>
          </a:blip>
          <a:stretch>
            <a:fillRect/>
          </a:stretch>
        </p:blipFill>
        <p:spPr>
          <a:xfrm>
            <a:off x="548019" y="187050"/>
            <a:ext cx="3793922" cy="4838702"/>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
        <p:nvSpPr>
          <p:cNvPr id="235" name="Google Shape;235;p34"/>
          <p:cNvSpPr txBox="1"/>
          <p:nvPr/>
        </p:nvSpPr>
        <p:spPr>
          <a:xfrm rot="5400000">
            <a:off x="-2250697" y="2206200"/>
            <a:ext cx="4855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t>FOR TEACHERS </a:t>
            </a:r>
            <a:r>
              <a:rPr i="1" lang="en-GB" sz="1000" u="sng">
                <a:solidFill>
                  <a:schemeClr val="hlink"/>
                </a:solidFill>
                <a:hlinkClick r:id="rId4"/>
              </a:rPr>
              <a:t>https://akopanuku.education.govt.nz/resources/230/teachers-reflection-tool-english?query=ecf04ce1e389ba92f6ae230338ad8161</a:t>
            </a:r>
            <a:endParaRPr i="1" sz="1000"/>
          </a:p>
          <a:p>
            <a:pPr indent="0" lvl="0" marL="0" rtl="0" algn="l">
              <a:spcBef>
                <a:spcPts val="0"/>
              </a:spcBef>
              <a:spcAft>
                <a:spcPts val="0"/>
              </a:spcAft>
              <a:buNone/>
            </a:pPr>
            <a:r>
              <a:t/>
            </a:r>
            <a:endParaRPr i="1" sz="1000"/>
          </a:p>
        </p:txBody>
      </p:sp>
      <p:pic>
        <p:nvPicPr>
          <p:cNvPr id="236" name="Google Shape;236;p34"/>
          <p:cNvPicPr preferRelativeResize="0"/>
          <p:nvPr/>
        </p:nvPicPr>
        <p:blipFill>
          <a:blip r:embed="rId5">
            <a:alphaModFix/>
          </a:blip>
          <a:stretch>
            <a:fillRect/>
          </a:stretch>
        </p:blipFill>
        <p:spPr>
          <a:xfrm>
            <a:off x="5238063" y="187050"/>
            <a:ext cx="3380047" cy="4838699"/>
          </a:xfrm>
          <a:prstGeom prst="rect">
            <a:avLst/>
          </a:prstGeom>
          <a:noFill/>
          <a:ln cap="flat" cmpd="sng" w="9525">
            <a:solidFill>
              <a:schemeClr val="dk2"/>
            </a:solidFill>
            <a:prstDash val="solid"/>
            <a:round/>
            <a:headEnd len="sm" w="sm" type="none"/>
            <a:tailEnd len="sm" w="sm" type="none"/>
          </a:ln>
        </p:spPr>
      </p:pic>
      <p:sp>
        <p:nvSpPr>
          <p:cNvPr id="237" name="Google Shape;237;p34"/>
          <p:cNvSpPr txBox="1"/>
          <p:nvPr/>
        </p:nvSpPr>
        <p:spPr>
          <a:xfrm rot="5400000">
            <a:off x="6298039" y="2284800"/>
            <a:ext cx="4917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t>FOR SCHOOL LEADERS </a:t>
            </a:r>
            <a:endParaRPr sz="1000"/>
          </a:p>
          <a:p>
            <a:pPr indent="0" lvl="0" marL="0" rtl="0" algn="l">
              <a:spcBef>
                <a:spcPts val="0"/>
              </a:spcBef>
              <a:spcAft>
                <a:spcPts val="0"/>
              </a:spcAft>
              <a:buNone/>
            </a:pPr>
            <a:r>
              <a:rPr i="1" lang="en-GB" sz="1000" u="sng">
                <a:solidFill>
                  <a:schemeClr val="hlink"/>
                </a:solidFill>
                <a:hlinkClick r:id="rId6"/>
              </a:rPr>
              <a:t>https://assets.akopanuku.apps.astonjames.co.nz/public/ResourceFiles/Resource_Leader-Self-reflection-Tiriti-o-Waitangi-Partnership_File.pdf</a:t>
            </a:r>
            <a:endParaRPr i="1" sz="1000"/>
          </a:p>
          <a:p>
            <a:pPr indent="0" lvl="0" marL="0" rtl="0" algn="l">
              <a:spcBef>
                <a:spcPts val="0"/>
              </a:spcBef>
              <a:spcAft>
                <a:spcPts val="0"/>
              </a:spcAft>
              <a:buNone/>
            </a:pPr>
            <a:r>
              <a:t/>
            </a:r>
            <a:endParaRPr i="1" sz="1000"/>
          </a:p>
        </p:txBody>
      </p:sp>
      <p:pic>
        <p:nvPicPr>
          <p:cNvPr id="238" name="Google Shape;238;p34"/>
          <p:cNvPicPr preferRelativeResize="0"/>
          <p:nvPr/>
        </p:nvPicPr>
        <p:blipFill>
          <a:blip r:embed="rId7">
            <a:alphaModFix/>
          </a:blip>
          <a:stretch>
            <a:fillRect/>
          </a:stretch>
        </p:blipFill>
        <p:spPr>
          <a:xfrm rot="5400000">
            <a:off x="3198805" y="1330163"/>
            <a:ext cx="3192400" cy="827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5"/>
          <p:cNvSpPr txBox="1"/>
          <p:nvPr>
            <p:ph type="title"/>
          </p:nvPr>
        </p:nvSpPr>
        <p:spPr>
          <a:xfrm>
            <a:off x="1380472" y="272438"/>
            <a:ext cx="7563000" cy="755700"/>
          </a:xfrm>
          <a:prstGeom prst="rect">
            <a:avLst/>
          </a:prstGeom>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None/>
            </a:pPr>
            <a:r>
              <a:rPr lang="en-GB" sz="3700" u="sng">
                <a:solidFill>
                  <a:schemeClr val="accent5"/>
                </a:solidFill>
                <a:hlinkClick r:id="rId3">
                  <a:extLst>
                    <a:ext uri="{A12FA001-AC4F-418D-AE19-62706E023703}">
                      <ahyp:hlinkClr val="tx"/>
                    </a:ext>
                  </a:extLst>
                </a:hlinkClick>
              </a:rPr>
              <a:t>TE HAUTŪ</a:t>
            </a:r>
            <a:r>
              <a:rPr lang="en-GB" sz="4900"/>
              <a:t> </a:t>
            </a:r>
            <a:endParaRPr sz="4900"/>
          </a:p>
          <a:p>
            <a:pPr indent="0" lvl="0" marL="0" rtl="0" algn="l">
              <a:lnSpc>
                <a:spcPct val="100000"/>
              </a:lnSpc>
              <a:spcBef>
                <a:spcPts val="0"/>
              </a:spcBef>
              <a:spcAft>
                <a:spcPts val="0"/>
              </a:spcAft>
              <a:buNone/>
            </a:pPr>
            <a:r>
              <a:rPr b="0" lang="en-GB" sz="2200"/>
              <a:t>FOR SCHOOL BOARDS</a:t>
            </a:r>
            <a:endParaRPr b="0" sz="2200"/>
          </a:p>
        </p:txBody>
      </p:sp>
      <p:sp>
        <p:nvSpPr>
          <p:cNvPr id="244" name="Google Shape;244;p35"/>
          <p:cNvSpPr txBox="1"/>
          <p:nvPr>
            <p:ph idx="1" type="body"/>
          </p:nvPr>
        </p:nvSpPr>
        <p:spPr>
          <a:xfrm>
            <a:off x="1466450" y="1018500"/>
            <a:ext cx="4563900" cy="3179400"/>
          </a:xfrm>
          <a:prstGeom prst="rect">
            <a:avLst/>
          </a:prstGeom>
        </p:spPr>
        <p:txBody>
          <a:bodyPr anchorCtr="0" anchor="t" bIns="91425" lIns="91425" spcFirstLastPara="1" rIns="91425" wrap="square" tIns="91425">
            <a:noAutofit/>
          </a:bodyPr>
          <a:lstStyle/>
          <a:p>
            <a:pPr indent="0" lvl="0" marL="0" rtl="0" algn="just">
              <a:spcBef>
                <a:spcPts val="0"/>
              </a:spcBef>
              <a:spcAft>
                <a:spcPts val="1200"/>
              </a:spcAft>
              <a:buNone/>
            </a:pPr>
            <a:r>
              <a:rPr i="1" lang="en-GB" sz="1900">
                <a:solidFill>
                  <a:schemeClr val="dk1"/>
                </a:solidFill>
                <a:latin typeface="Arial"/>
                <a:ea typeface="Arial"/>
                <a:cs typeface="Arial"/>
                <a:sym typeface="Arial"/>
              </a:rPr>
              <a:t>Hautū</a:t>
            </a:r>
            <a:r>
              <a:rPr lang="en-GB" sz="1800">
                <a:solidFill>
                  <a:schemeClr val="dk1"/>
                </a:solidFill>
                <a:latin typeface="Arial"/>
                <a:ea typeface="Arial"/>
                <a:cs typeface="Arial"/>
                <a:sym typeface="Arial"/>
              </a:rPr>
              <a:t> 2021 is the New Zealand School Trustees Association’s Māori Cultural Responsiveness </a:t>
            </a:r>
            <a:r>
              <a:rPr b="1" lang="en-GB" sz="1800">
                <a:solidFill>
                  <a:schemeClr val="dk1"/>
                </a:solidFill>
                <a:latin typeface="Arial"/>
                <a:ea typeface="Arial"/>
                <a:cs typeface="Arial"/>
                <a:sym typeface="Arial"/>
              </a:rPr>
              <a:t>Self-Review tool</a:t>
            </a:r>
            <a:r>
              <a:rPr lang="en-GB" sz="1800">
                <a:solidFill>
                  <a:schemeClr val="dk1"/>
                </a:solidFill>
                <a:latin typeface="Arial"/>
                <a:ea typeface="Arial"/>
                <a:cs typeface="Arial"/>
                <a:sym typeface="Arial"/>
              </a:rPr>
              <a:t>, designed to help school boards implement Te Tiriti o Waitangi. The framework uses a </a:t>
            </a:r>
            <a:r>
              <a:rPr i="1" lang="en-GB" sz="1900">
                <a:solidFill>
                  <a:schemeClr val="dk1"/>
                </a:solidFill>
                <a:latin typeface="Arial"/>
                <a:ea typeface="Arial"/>
                <a:cs typeface="Arial"/>
                <a:sym typeface="Arial"/>
              </a:rPr>
              <a:t>hoe</a:t>
            </a:r>
            <a:r>
              <a:rPr lang="en-GB" sz="1800">
                <a:solidFill>
                  <a:schemeClr val="dk1"/>
                </a:solidFill>
                <a:latin typeface="Arial"/>
                <a:ea typeface="Arial"/>
                <a:cs typeface="Arial"/>
                <a:sym typeface="Arial"/>
              </a:rPr>
              <a:t> (paddle) metaphor to assess governance across four key areas—accountability, leadership, representation, and impact—to accelerate Māori student success. </a:t>
            </a:r>
            <a:endParaRPr sz="1900"/>
          </a:p>
        </p:txBody>
      </p:sp>
      <p:pic>
        <p:nvPicPr>
          <p:cNvPr id="245" name="Google Shape;245;p35"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4">
            <a:alphaModFix/>
          </a:blip>
          <a:srcRect b="0" l="0" r="86171" t="0"/>
          <a:stretch/>
        </p:blipFill>
        <p:spPr>
          <a:xfrm>
            <a:off x="0" y="0"/>
            <a:ext cx="1264526" cy="5143500"/>
          </a:xfrm>
          <a:prstGeom prst="rect">
            <a:avLst/>
          </a:prstGeom>
          <a:noFill/>
          <a:ln>
            <a:noFill/>
          </a:ln>
        </p:spPr>
      </p:pic>
      <p:pic>
        <p:nvPicPr>
          <p:cNvPr id="246" name="Google Shape;246;p35"/>
          <p:cNvPicPr preferRelativeResize="0"/>
          <p:nvPr/>
        </p:nvPicPr>
        <p:blipFill>
          <a:blip r:embed="rId5">
            <a:alphaModFix/>
          </a:blip>
          <a:stretch>
            <a:fillRect/>
          </a:stretch>
        </p:blipFill>
        <p:spPr>
          <a:xfrm>
            <a:off x="6451800" y="178224"/>
            <a:ext cx="2531850" cy="4804650"/>
          </a:xfrm>
          <a:prstGeom prst="rect">
            <a:avLst/>
          </a:prstGeom>
          <a:noFill/>
          <a:ln cap="flat" cmpd="sng" w="9525">
            <a:solidFill>
              <a:schemeClr val="dk2"/>
            </a:solidFill>
            <a:prstDash val="solid"/>
            <a:round/>
            <a:headEnd len="sm" w="sm" type="none"/>
            <a:tailEnd len="sm" w="sm" type="none"/>
          </a:ln>
        </p:spPr>
      </p:pic>
      <p:sp>
        <p:nvSpPr>
          <p:cNvPr id="247" name="Google Shape;247;p35"/>
          <p:cNvSpPr txBox="1"/>
          <p:nvPr/>
        </p:nvSpPr>
        <p:spPr>
          <a:xfrm>
            <a:off x="1548800" y="4420200"/>
            <a:ext cx="43992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u="sng">
                <a:solidFill>
                  <a:schemeClr val="hlink"/>
                </a:solidFill>
                <a:hlinkClick r:id="rId6"/>
              </a:rPr>
              <a:t>https://nzstaworkbooks2021.s3.ap-southeast-2.amazonaws.com/Hautu_2021_FINAL.pdf</a:t>
            </a:r>
            <a:endParaRPr sz="1200">
              <a:solidFill>
                <a:schemeClr val="accent5"/>
              </a:solidFill>
            </a:endParaRPr>
          </a:p>
          <a:p>
            <a:pPr indent="0" lvl="0" marL="0" rtl="0" algn="l">
              <a:spcBef>
                <a:spcPts val="0"/>
              </a:spcBef>
              <a:spcAft>
                <a:spcPts val="0"/>
              </a:spcAft>
              <a:buNone/>
            </a:pPr>
            <a:r>
              <a:rPr lang="en-GB" sz="1100">
                <a:solidFill>
                  <a:schemeClr val="accent5"/>
                </a:solidFill>
              </a:rPr>
              <a:t> </a:t>
            </a:r>
            <a:endParaRPr sz="1100">
              <a:solidFill>
                <a:schemeClr val="accent5"/>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6"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253" name="Google Shape;253;p36"/>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254" name="Google Shape;254;p36"/>
          <p:cNvPicPr preferRelativeResize="0"/>
          <p:nvPr/>
        </p:nvPicPr>
        <p:blipFill>
          <a:blip r:embed="rId4">
            <a:alphaModFix/>
          </a:blip>
          <a:stretch>
            <a:fillRect/>
          </a:stretch>
        </p:blipFill>
        <p:spPr>
          <a:xfrm>
            <a:off x="1637333" y="8"/>
            <a:ext cx="8367784" cy="5143500"/>
          </a:xfrm>
          <a:prstGeom prst="rect">
            <a:avLst/>
          </a:prstGeom>
          <a:noFill/>
          <a:ln>
            <a:noFill/>
          </a:ln>
        </p:spPr>
      </p:pic>
      <p:sp>
        <p:nvSpPr>
          <p:cNvPr id="255" name="Google Shape;255;p36"/>
          <p:cNvSpPr/>
          <p:nvPr/>
        </p:nvSpPr>
        <p:spPr>
          <a:xfrm flipH="1">
            <a:off x="-71975"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256" name="Google Shape;256;p36"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8747825" y="4132650"/>
            <a:ext cx="1257302" cy="981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id="261" name="Google Shape;261;p37"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262" name="Google Shape;262;p37"/>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263" name="Google Shape;263;p37"/>
          <p:cNvPicPr preferRelativeResize="0"/>
          <p:nvPr/>
        </p:nvPicPr>
        <p:blipFill>
          <a:blip r:embed="rId4">
            <a:alphaModFix/>
          </a:blip>
          <a:stretch>
            <a:fillRect/>
          </a:stretch>
        </p:blipFill>
        <p:spPr>
          <a:xfrm>
            <a:off x="1637333" y="8"/>
            <a:ext cx="8367784" cy="5143500"/>
          </a:xfrm>
          <a:prstGeom prst="rect">
            <a:avLst/>
          </a:prstGeom>
          <a:noFill/>
          <a:ln>
            <a:noFill/>
          </a:ln>
        </p:spPr>
      </p:pic>
      <p:sp>
        <p:nvSpPr>
          <p:cNvPr id="264" name="Google Shape;264;p37"/>
          <p:cNvSpPr/>
          <p:nvPr/>
        </p:nvSpPr>
        <p:spPr>
          <a:xfrm flipH="1">
            <a:off x="-71975"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265" name="Google Shape;265;p37"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8747825" y="4147494"/>
            <a:ext cx="1257302" cy="981150"/>
          </a:xfrm>
          <a:prstGeom prst="rect">
            <a:avLst/>
          </a:prstGeom>
          <a:noFill/>
          <a:ln>
            <a:noFill/>
          </a:ln>
        </p:spPr>
      </p:pic>
      <p:sp>
        <p:nvSpPr>
          <p:cNvPr id="266" name="Google Shape;266;p37"/>
          <p:cNvSpPr txBox="1"/>
          <p:nvPr/>
        </p:nvSpPr>
        <p:spPr>
          <a:xfrm>
            <a:off x="3589434" y="4439953"/>
            <a:ext cx="4012500" cy="708000"/>
          </a:xfrm>
          <a:prstGeom prst="rect">
            <a:avLst/>
          </a:prstGeom>
          <a:gradFill>
            <a:gsLst>
              <a:gs pos="0">
                <a:srgbClr val="7A7A7A"/>
              </a:gs>
              <a:gs pos="100000">
                <a:srgbClr val="393939"/>
              </a:gs>
            </a:gsLst>
            <a:lin ang="5400012" scaled="0"/>
          </a:gra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TE WHAI HUA KOTAHI - </a:t>
            </a:r>
            <a:endParaRPr sz="1700">
              <a:solidFill>
                <a:srgbClr val="FFFFFF"/>
              </a:solidFill>
              <a:latin typeface="Archivo Black"/>
              <a:ea typeface="Archivo Black"/>
              <a:cs typeface="Archivo Black"/>
              <a:sym typeface="Archivo Black"/>
            </a:endParaRPr>
          </a:p>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Mutual benefit / reciprocity</a:t>
            </a:r>
            <a:endParaRPr sz="2000">
              <a:solidFill>
                <a:srgbClr val="FFFFFF"/>
              </a:solidFill>
              <a:latin typeface="Archivo Black"/>
              <a:ea typeface="Archivo Black"/>
              <a:cs typeface="Archivo Black"/>
              <a:sym typeface="Archivo Black"/>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38"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72" name="Google Shape;272;p38"/>
          <p:cNvPicPr preferRelativeResize="0"/>
          <p:nvPr/>
        </p:nvPicPr>
        <p:blipFill>
          <a:blip r:embed="rId4">
            <a:alphaModFix/>
          </a:blip>
          <a:stretch>
            <a:fillRect/>
          </a:stretch>
        </p:blipFill>
        <p:spPr>
          <a:xfrm>
            <a:off x="345771" y="0"/>
            <a:ext cx="9144000" cy="5143500"/>
          </a:xfrm>
          <a:prstGeom prst="rect">
            <a:avLst/>
          </a:prstGeom>
          <a:noFill/>
          <a:ln>
            <a:noFill/>
          </a:ln>
        </p:spPr>
      </p:pic>
      <p:sp>
        <p:nvSpPr>
          <p:cNvPr id="273" name="Google Shape;273;p38"/>
          <p:cNvSpPr/>
          <p:nvPr/>
        </p:nvSpPr>
        <p:spPr>
          <a:xfrm flipH="1">
            <a:off x="-71975"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274" name="Google Shape;274;p38"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8198575" y="4162350"/>
            <a:ext cx="1257302" cy="9811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p39"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80" name="Google Shape;280;p39"/>
          <p:cNvPicPr preferRelativeResize="0"/>
          <p:nvPr/>
        </p:nvPicPr>
        <p:blipFill>
          <a:blip r:embed="rId4">
            <a:alphaModFix/>
          </a:blip>
          <a:stretch>
            <a:fillRect/>
          </a:stretch>
        </p:blipFill>
        <p:spPr>
          <a:xfrm>
            <a:off x="345771" y="0"/>
            <a:ext cx="9144000" cy="5143500"/>
          </a:xfrm>
          <a:prstGeom prst="rect">
            <a:avLst/>
          </a:prstGeom>
          <a:noFill/>
          <a:ln>
            <a:noFill/>
          </a:ln>
        </p:spPr>
      </p:pic>
      <p:sp>
        <p:nvSpPr>
          <p:cNvPr id="281" name="Google Shape;281;p39"/>
          <p:cNvSpPr/>
          <p:nvPr/>
        </p:nvSpPr>
        <p:spPr>
          <a:xfrm flipH="1">
            <a:off x="-71975"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282" name="Google Shape;282;p39"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8220168" y="4162350"/>
            <a:ext cx="1257302" cy="981150"/>
          </a:xfrm>
          <a:prstGeom prst="rect">
            <a:avLst/>
          </a:prstGeom>
          <a:noFill/>
          <a:ln>
            <a:noFill/>
          </a:ln>
        </p:spPr>
      </p:pic>
      <p:sp>
        <p:nvSpPr>
          <p:cNvPr id="283" name="Google Shape;283;p39"/>
          <p:cNvSpPr txBox="1"/>
          <p:nvPr/>
        </p:nvSpPr>
        <p:spPr>
          <a:xfrm>
            <a:off x="3617325" y="4428960"/>
            <a:ext cx="3000000" cy="708000"/>
          </a:xfrm>
          <a:prstGeom prst="rect">
            <a:avLst/>
          </a:prstGeom>
          <a:gradFill>
            <a:gsLst>
              <a:gs pos="0">
                <a:srgbClr val="8C8C8C"/>
              </a:gs>
              <a:gs pos="100000">
                <a:srgbClr val="404040"/>
              </a:gs>
            </a:gsLst>
            <a:lin ang="5400012" scaled="0"/>
          </a:gra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KĀWANATANGA - </a:t>
            </a:r>
            <a:endParaRPr sz="1700">
              <a:solidFill>
                <a:srgbClr val="FFFFFF"/>
              </a:solidFill>
              <a:latin typeface="Archivo Black"/>
              <a:ea typeface="Archivo Black"/>
              <a:cs typeface="Archivo Black"/>
              <a:sym typeface="Archivo Black"/>
            </a:endParaRPr>
          </a:p>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Good Governance</a:t>
            </a:r>
            <a:endParaRPr sz="2000">
              <a:solidFill>
                <a:srgbClr val="FFFFFF"/>
              </a:solidFill>
              <a:latin typeface="Archivo Black"/>
              <a:ea typeface="Archivo Black"/>
              <a:cs typeface="Archivo Black"/>
              <a:sym typeface="Archivo Black"/>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40"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289" name="Google Shape;289;p40"/>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290" name="Google Shape;290;p40" title="ChatGPT Image Mar 21, 2026, 06_44_43 AM.png"/>
          <p:cNvPicPr preferRelativeResize="0"/>
          <p:nvPr/>
        </p:nvPicPr>
        <p:blipFill>
          <a:blip r:embed="rId4">
            <a:alphaModFix/>
          </a:blip>
          <a:stretch>
            <a:fillRect/>
          </a:stretch>
        </p:blipFill>
        <p:spPr>
          <a:xfrm>
            <a:off x="1428750" y="0"/>
            <a:ext cx="7715251" cy="5143501"/>
          </a:xfrm>
          <a:prstGeom prst="rect">
            <a:avLst/>
          </a:prstGeom>
          <a:noFill/>
          <a:ln>
            <a:noFill/>
          </a:ln>
        </p:spPr>
      </p:pic>
      <p:sp>
        <p:nvSpPr>
          <p:cNvPr id="291" name="Google Shape;291;p40"/>
          <p:cNvSpPr/>
          <p:nvPr/>
        </p:nvSpPr>
        <p:spPr>
          <a:xfrm flipH="1">
            <a:off x="-71975"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292" name="Google Shape;292;p40"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7886700" y="4162350"/>
            <a:ext cx="1257302" cy="9811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41"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298" name="Google Shape;298;p41"/>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299" name="Google Shape;299;p41" title="ChatGPT Image Mar 21, 2026, 06_44_43 AM.png"/>
          <p:cNvPicPr preferRelativeResize="0"/>
          <p:nvPr/>
        </p:nvPicPr>
        <p:blipFill>
          <a:blip r:embed="rId4">
            <a:alphaModFix/>
          </a:blip>
          <a:stretch>
            <a:fillRect/>
          </a:stretch>
        </p:blipFill>
        <p:spPr>
          <a:xfrm>
            <a:off x="1428750" y="0"/>
            <a:ext cx="7715251" cy="5143501"/>
          </a:xfrm>
          <a:prstGeom prst="rect">
            <a:avLst/>
          </a:prstGeom>
          <a:noFill/>
          <a:ln>
            <a:noFill/>
          </a:ln>
        </p:spPr>
      </p:pic>
      <p:sp>
        <p:nvSpPr>
          <p:cNvPr id="300" name="Google Shape;300;p41"/>
          <p:cNvSpPr/>
          <p:nvPr/>
        </p:nvSpPr>
        <p:spPr>
          <a:xfrm flipH="1">
            <a:off x="-71975"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301" name="Google Shape;301;p41"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7886700" y="4162350"/>
            <a:ext cx="1257302" cy="981150"/>
          </a:xfrm>
          <a:prstGeom prst="rect">
            <a:avLst/>
          </a:prstGeom>
          <a:noFill/>
          <a:ln>
            <a:noFill/>
          </a:ln>
        </p:spPr>
      </p:pic>
      <p:sp>
        <p:nvSpPr>
          <p:cNvPr id="302" name="Google Shape;302;p41"/>
          <p:cNvSpPr txBox="1"/>
          <p:nvPr/>
        </p:nvSpPr>
        <p:spPr>
          <a:xfrm>
            <a:off x="3469673" y="4425747"/>
            <a:ext cx="3000000" cy="708000"/>
          </a:xfrm>
          <a:prstGeom prst="rect">
            <a:avLst/>
          </a:prstGeom>
          <a:gradFill>
            <a:gsLst>
              <a:gs pos="0">
                <a:srgbClr val="8C8C8C"/>
              </a:gs>
              <a:gs pos="100000">
                <a:srgbClr val="404040"/>
              </a:gs>
            </a:gsLst>
            <a:path path="circle">
              <a:fillToRect b="50%" l="50%" r="50%" t="50%"/>
            </a:path>
            <a:tileRect/>
          </a:gra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HOURUATANGA -</a:t>
            </a:r>
            <a:endParaRPr sz="1700">
              <a:solidFill>
                <a:srgbClr val="FFFFFF"/>
              </a:solidFill>
              <a:latin typeface="Archivo Black"/>
              <a:ea typeface="Archivo Black"/>
              <a:cs typeface="Archivo Black"/>
              <a:sym typeface="Archivo Black"/>
            </a:endParaRPr>
          </a:p>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Partnership </a:t>
            </a:r>
            <a:endParaRPr sz="2000">
              <a:solidFill>
                <a:srgbClr val="FFFFFF"/>
              </a:solidFill>
              <a:latin typeface="Archivo Black"/>
              <a:ea typeface="Archivo Black"/>
              <a:cs typeface="Archivo Black"/>
              <a:sym typeface="Archivo Black"/>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42"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308" name="Google Shape;308;p42"/>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309" name="Google Shape;309;p42"/>
          <p:cNvPicPr preferRelativeResize="0"/>
          <p:nvPr/>
        </p:nvPicPr>
        <p:blipFill>
          <a:blip r:embed="rId4">
            <a:alphaModFix/>
          </a:blip>
          <a:stretch>
            <a:fillRect/>
          </a:stretch>
        </p:blipFill>
        <p:spPr>
          <a:xfrm>
            <a:off x="329951" y="0"/>
            <a:ext cx="9144000" cy="5143500"/>
          </a:xfrm>
          <a:prstGeom prst="rect">
            <a:avLst/>
          </a:prstGeom>
          <a:noFill/>
          <a:ln>
            <a:noFill/>
          </a:ln>
        </p:spPr>
      </p:pic>
      <p:sp>
        <p:nvSpPr>
          <p:cNvPr id="310" name="Google Shape;310;p42"/>
          <p:cNvSpPr/>
          <p:nvPr/>
        </p:nvSpPr>
        <p:spPr>
          <a:xfrm flipH="1">
            <a:off x="-71975"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311" name="Google Shape;311;p42"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8220168" y="4162350"/>
            <a:ext cx="1257302" cy="9811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43"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317" name="Google Shape;317;p43"/>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318" name="Google Shape;318;p43"/>
          <p:cNvPicPr preferRelativeResize="0"/>
          <p:nvPr/>
        </p:nvPicPr>
        <p:blipFill>
          <a:blip r:embed="rId4">
            <a:alphaModFix/>
          </a:blip>
          <a:stretch>
            <a:fillRect/>
          </a:stretch>
        </p:blipFill>
        <p:spPr>
          <a:xfrm>
            <a:off x="329951" y="0"/>
            <a:ext cx="9144000" cy="5143500"/>
          </a:xfrm>
          <a:prstGeom prst="rect">
            <a:avLst/>
          </a:prstGeom>
          <a:noFill/>
          <a:ln>
            <a:noFill/>
          </a:ln>
        </p:spPr>
      </p:pic>
      <p:sp>
        <p:nvSpPr>
          <p:cNvPr id="319" name="Google Shape;319;p43"/>
          <p:cNvSpPr/>
          <p:nvPr/>
        </p:nvSpPr>
        <p:spPr>
          <a:xfrm flipH="1">
            <a:off x="-71975"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320" name="Google Shape;320;p43"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8220168" y="4162350"/>
            <a:ext cx="1257302" cy="981150"/>
          </a:xfrm>
          <a:prstGeom prst="rect">
            <a:avLst/>
          </a:prstGeom>
          <a:noFill/>
          <a:ln>
            <a:noFill/>
          </a:ln>
        </p:spPr>
      </p:pic>
      <p:sp>
        <p:nvSpPr>
          <p:cNvPr id="321" name="Google Shape;321;p43"/>
          <p:cNvSpPr txBox="1"/>
          <p:nvPr/>
        </p:nvSpPr>
        <p:spPr>
          <a:xfrm>
            <a:off x="3357135" y="4435500"/>
            <a:ext cx="3304800" cy="708000"/>
          </a:xfrm>
          <a:prstGeom prst="rect">
            <a:avLst/>
          </a:prstGeom>
          <a:gradFill>
            <a:gsLst>
              <a:gs pos="0">
                <a:srgbClr val="8C8C8C"/>
              </a:gs>
              <a:gs pos="100000">
                <a:srgbClr val="404040"/>
              </a:gs>
            </a:gsLst>
            <a:path path="circle">
              <a:fillToRect b="50%" l="50%" r="50%" t="50%"/>
            </a:path>
            <a:tileRect/>
          </a:gra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TINO RANGATIRATANGA - Absolute Authority</a:t>
            </a:r>
            <a:endParaRPr sz="2000">
              <a:solidFill>
                <a:srgbClr val="FFFFFF"/>
              </a:solidFill>
              <a:latin typeface="Archivo Black"/>
              <a:ea typeface="Archivo Black"/>
              <a:cs typeface="Archivo Black"/>
              <a:sym typeface="Archivo Black"/>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44"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327" name="Google Shape;327;p44"/>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328" name="Google Shape;328;p44" title="ChatGPT Image Mar 21, 2026, 08_04_45 AM.png"/>
          <p:cNvPicPr preferRelativeResize="0"/>
          <p:nvPr/>
        </p:nvPicPr>
        <p:blipFill>
          <a:blip r:embed="rId4">
            <a:alphaModFix/>
          </a:blip>
          <a:stretch>
            <a:fillRect/>
          </a:stretch>
        </p:blipFill>
        <p:spPr>
          <a:xfrm>
            <a:off x="-468325" y="0"/>
            <a:ext cx="7715251" cy="5143501"/>
          </a:xfrm>
          <a:prstGeom prst="rect">
            <a:avLst/>
          </a:prstGeom>
          <a:noFill/>
          <a:ln>
            <a:noFill/>
          </a:ln>
        </p:spPr>
      </p:pic>
      <p:sp>
        <p:nvSpPr>
          <p:cNvPr id="329" name="Google Shape;329;p44"/>
          <p:cNvSpPr/>
          <p:nvPr/>
        </p:nvSpPr>
        <p:spPr>
          <a:xfrm flipH="1">
            <a:off x="7182622"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330" name="Google Shape;330;p44"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468332" y="4162350"/>
            <a:ext cx="1257302" cy="9811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45"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336" name="Google Shape;336;p45"/>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337" name="Google Shape;337;p45" title="ChatGPT Image Mar 21, 2026, 08_04_45 AM.png"/>
          <p:cNvPicPr preferRelativeResize="0"/>
          <p:nvPr/>
        </p:nvPicPr>
        <p:blipFill>
          <a:blip r:embed="rId4">
            <a:alphaModFix/>
          </a:blip>
          <a:stretch>
            <a:fillRect/>
          </a:stretch>
        </p:blipFill>
        <p:spPr>
          <a:xfrm>
            <a:off x="-468325" y="0"/>
            <a:ext cx="7715251" cy="5143501"/>
          </a:xfrm>
          <a:prstGeom prst="rect">
            <a:avLst/>
          </a:prstGeom>
          <a:noFill/>
          <a:ln>
            <a:noFill/>
          </a:ln>
        </p:spPr>
      </p:pic>
      <p:sp>
        <p:nvSpPr>
          <p:cNvPr id="338" name="Google Shape;338;p45"/>
          <p:cNvSpPr/>
          <p:nvPr/>
        </p:nvSpPr>
        <p:spPr>
          <a:xfrm flipH="1">
            <a:off x="7182622"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sp>
        <p:nvSpPr>
          <p:cNvPr id="339" name="Google Shape;339;p45"/>
          <p:cNvSpPr txBox="1"/>
          <p:nvPr/>
        </p:nvSpPr>
        <p:spPr>
          <a:xfrm>
            <a:off x="2405200" y="4420580"/>
            <a:ext cx="3000000" cy="708000"/>
          </a:xfrm>
          <a:prstGeom prst="rect">
            <a:avLst/>
          </a:prstGeom>
          <a:gradFill>
            <a:gsLst>
              <a:gs pos="0">
                <a:srgbClr val="8C8C8C"/>
              </a:gs>
              <a:gs pos="100000">
                <a:srgbClr val="404040"/>
              </a:gs>
            </a:gsLst>
            <a:path path="circle">
              <a:fillToRect b="50%" l="50%" r="50%" t="50%"/>
            </a:path>
            <a:tileRect/>
          </a:gra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MANA TAURITE - </a:t>
            </a:r>
            <a:endParaRPr sz="1700">
              <a:solidFill>
                <a:srgbClr val="FFFFFF"/>
              </a:solidFill>
              <a:latin typeface="Archivo Black"/>
              <a:ea typeface="Archivo Black"/>
              <a:cs typeface="Archivo Black"/>
              <a:sym typeface="Archivo Black"/>
            </a:endParaRPr>
          </a:p>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Equity</a:t>
            </a:r>
            <a:endParaRPr sz="2000">
              <a:solidFill>
                <a:srgbClr val="FFFFFF"/>
              </a:solidFill>
              <a:latin typeface="Archivo Black"/>
              <a:ea typeface="Archivo Black"/>
              <a:cs typeface="Archivo Black"/>
              <a:sym typeface="Archivo Black"/>
            </a:endParaRPr>
          </a:p>
        </p:txBody>
      </p:sp>
      <p:pic>
        <p:nvPicPr>
          <p:cNvPr id="340" name="Google Shape;340;p45"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468332" y="4162350"/>
            <a:ext cx="1257302" cy="9811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pic>
        <p:nvPicPr>
          <p:cNvPr id="345" name="Google Shape;345;p46"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346" name="Google Shape;346;p46"/>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347" name="Google Shape;347;p46"/>
          <p:cNvPicPr preferRelativeResize="0"/>
          <p:nvPr/>
        </p:nvPicPr>
        <p:blipFill>
          <a:blip r:embed="rId4">
            <a:alphaModFix/>
          </a:blip>
          <a:stretch>
            <a:fillRect/>
          </a:stretch>
        </p:blipFill>
        <p:spPr>
          <a:xfrm>
            <a:off x="0" y="0"/>
            <a:ext cx="9143999" cy="5143500"/>
          </a:xfrm>
          <a:prstGeom prst="rect">
            <a:avLst/>
          </a:prstGeom>
          <a:noFill/>
          <a:ln>
            <a:noFill/>
          </a:ln>
        </p:spPr>
      </p:pic>
      <p:sp>
        <p:nvSpPr>
          <p:cNvPr id="348" name="Google Shape;348;p46"/>
          <p:cNvSpPr/>
          <p:nvPr/>
        </p:nvSpPr>
        <p:spPr>
          <a:xfrm flipH="1">
            <a:off x="7182622"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349" name="Google Shape;349;p46"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0" y="4162350"/>
            <a:ext cx="1257302" cy="9811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pic>
        <p:nvPicPr>
          <p:cNvPr id="354" name="Google Shape;354;p47"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355" name="Google Shape;355;p47"/>
          <p:cNvSpPr txBox="1"/>
          <p:nvPr>
            <p:ph type="title"/>
          </p:nvPr>
        </p:nvSpPr>
        <p:spPr>
          <a:xfrm>
            <a:off x="1061825" y="555600"/>
            <a:ext cx="75891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lang="en-GB" sz="5400">
                <a:solidFill>
                  <a:srgbClr val="4C6A86"/>
                </a:solidFill>
              </a:rPr>
              <a:t> </a:t>
            </a:r>
            <a:endParaRPr>
              <a:solidFill>
                <a:srgbClr val="4C6A86"/>
              </a:solidFill>
            </a:endParaRPr>
          </a:p>
        </p:txBody>
      </p:sp>
      <p:pic>
        <p:nvPicPr>
          <p:cNvPr id="356" name="Google Shape;356;p47"/>
          <p:cNvPicPr preferRelativeResize="0"/>
          <p:nvPr/>
        </p:nvPicPr>
        <p:blipFill>
          <a:blip r:embed="rId4">
            <a:alphaModFix/>
          </a:blip>
          <a:stretch>
            <a:fillRect/>
          </a:stretch>
        </p:blipFill>
        <p:spPr>
          <a:xfrm>
            <a:off x="0" y="0"/>
            <a:ext cx="9143999" cy="5143500"/>
          </a:xfrm>
          <a:prstGeom prst="rect">
            <a:avLst/>
          </a:prstGeom>
          <a:noFill/>
          <a:ln>
            <a:noFill/>
          </a:ln>
        </p:spPr>
      </p:pic>
      <p:sp>
        <p:nvSpPr>
          <p:cNvPr id="357" name="Google Shape;357;p47"/>
          <p:cNvSpPr/>
          <p:nvPr/>
        </p:nvSpPr>
        <p:spPr>
          <a:xfrm flipH="1">
            <a:off x="7182622" y="0"/>
            <a:ext cx="1983900" cy="5143500"/>
          </a:xfrm>
          <a:prstGeom prst="roundRect">
            <a:avLst>
              <a:gd fmla="val 16667" name="adj"/>
            </a:avLst>
          </a:prstGeom>
          <a:solidFill>
            <a:srgbClr val="BD0202"/>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2300">
                <a:solidFill>
                  <a:schemeClr val="lt1"/>
                </a:solidFill>
                <a:latin typeface="Roboto"/>
                <a:ea typeface="Roboto"/>
                <a:cs typeface="Roboto"/>
                <a:sym typeface="Roboto"/>
              </a:rPr>
              <a:t>Ngā Mātāpono:</a:t>
            </a:r>
            <a:endParaRPr b="1" sz="23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b="1" lang="en-GB" sz="800">
                <a:solidFill>
                  <a:schemeClr val="lt1"/>
                </a:solidFill>
                <a:latin typeface="Roboto"/>
                <a:ea typeface="Roboto"/>
                <a:cs typeface="Roboto"/>
                <a:sym typeface="Roboto"/>
              </a:rPr>
              <a:t> </a:t>
            </a:r>
            <a:r>
              <a:rPr lang="en-GB" sz="100">
                <a:solidFill>
                  <a:schemeClr val="lt1"/>
                </a:solidFill>
                <a:latin typeface="Roboto"/>
                <a:ea typeface="Roboto"/>
                <a:cs typeface="Roboto"/>
                <a:sym typeface="Roboto"/>
              </a:rPr>
              <a:t> </a:t>
            </a:r>
            <a:endParaRPr sz="100">
              <a:solidFill>
                <a:schemeClr val="lt1"/>
              </a:solidFill>
              <a:latin typeface="Roboto"/>
              <a:ea typeface="Roboto"/>
              <a:cs typeface="Roboto"/>
              <a:sym typeface="Roboto"/>
            </a:endParaRPr>
          </a:p>
          <a:p>
            <a:pPr indent="0" lvl="0" marL="0" rtl="0" algn="ctr">
              <a:spcBef>
                <a:spcPts val="0"/>
              </a:spcBef>
              <a:spcAft>
                <a:spcPts val="0"/>
              </a:spcAft>
              <a:buClr>
                <a:srgbClr val="000000"/>
              </a:buClr>
              <a:buSzPts val="2016"/>
              <a:buFont typeface="Arial"/>
              <a:buNone/>
            </a:pPr>
            <a:r>
              <a:rPr lang="en-GB" sz="1800">
                <a:solidFill>
                  <a:schemeClr val="lt1"/>
                </a:solidFill>
                <a:latin typeface="Roboto"/>
                <a:ea typeface="Roboto"/>
                <a:cs typeface="Roboto"/>
                <a:sym typeface="Roboto"/>
              </a:rPr>
              <a:t>Tribunal Tiriti Principles referred to  in past reports include: tino rangatiratanga, partnership, reciprocity/ mutual benefit, active protection, good government, equity and redress.</a:t>
            </a:r>
            <a:endParaRPr sz="1800">
              <a:solidFill>
                <a:schemeClr val="lt1"/>
              </a:solidFill>
              <a:latin typeface="Roboto"/>
              <a:ea typeface="Roboto"/>
              <a:cs typeface="Roboto"/>
              <a:sym typeface="Roboto"/>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rtl="0" algn="l">
              <a:spcBef>
                <a:spcPts val="0"/>
              </a:spcBef>
              <a:spcAft>
                <a:spcPts val="0"/>
              </a:spcAft>
              <a:buClr>
                <a:srgbClr val="000000"/>
              </a:buClr>
              <a:buSzPts val="2016"/>
              <a:buFont typeface="Arial"/>
              <a:buNone/>
            </a:pPr>
            <a:r>
              <a:t/>
            </a:r>
            <a:endParaRPr sz="1800">
              <a:solidFill>
                <a:schemeClr val="lt1"/>
              </a:solidFill>
            </a:endParaRPr>
          </a:p>
          <a:p>
            <a:pPr indent="0" lvl="0" marL="0" marR="0" rtl="0" algn="ctr">
              <a:lnSpc>
                <a:spcPct val="100000"/>
              </a:lnSpc>
              <a:spcBef>
                <a:spcPts val="0"/>
              </a:spcBef>
              <a:spcAft>
                <a:spcPts val="0"/>
              </a:spcAft>
              <a:buClr>
                <a:srgbClr val="000000"/>
              </a:buClr>
              <a:buSzPts val="2016"/>
              <a:buFont typeface="Arial"/>
              <a:buNone/>
            </a:pPr>
            <a:r>
              <a:rPr b="0" i="0" lang="en-GB" sz="2200" u="none" cap="none" strike="noStrike">
                <a:solidFill>
                  <a:schemeClr val="lt1"/>
                </a:solidFill>
                <a:latin typeface="Roboto"/>
                <a:ea typeface="Roboto"/>
                <a:cs typeface="Roboto"/>
                <a:sym typeface="Roboto"/>
              </a:rPr>
              <a:t>otection, good government, equity and redress.</a:t>
            </a:r>
            <a:endParaRPr b="0" i="0" sz="22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16"/>
              <a:buFont typeface="Arial"/>
              <a:buNone/>
            </a:pPr>
            <a:r>
              <a:t/>
            </a:r>
            <a:endParaRPr b="0" i="0" sz="1800" u="none" cap="none" strike="noStrike">
              <a:solidFill>
                <a:schemeClr val="lt1"/>
              </a:solidFill>
              <a:latin typeface="Arial"/>
              <a:ea typeface="Arial"/>
              <a:cs typeface="Arial"/>
              <a:sym typeface="Arial"/>
            </a:endParaRPr>
          </a:p>
        </p:txBody>
      </p:sp>
      <p:pic>
        <p:nvPicPr>
          <p:cNvPr id="358" name="Google Shape;358;p47" title="Tiriti active in an education setting This practical and engaging workshop is designed for kaiako and reflects on Te Tiriti o Waitangi everyday practices in the profession. The workshop will explo (11).png"/>
          <p:cNvPicPr preferRelativeResize="0"/>
          <p:nvPr/>
        </p:nvPicPr>
        <p:blipFill rotWithShape="1">
          <a:blip r:embed="rId5">
            <a:alphaModFix/>
          </a:blip>
          <a:srcRect b="0" l="0" r="86250" t="80924"/>
          <a:stretch/>
        </p:blipFill>
        <p:spPr>
          <a:xfrm>
            <a:off x="0" y="4162350"/>
            <a:ext cx="1257302" cy="981150"/>
          </a:xfrm>
          <a:prstGeom prst="rect">
            <a:avLst/>
          </a:prstGeom>
          <a:noFill/>
          <a:ln>
            <a:noFill/>
          </a:ln>
        </p:spPr>
      </p:pic>
      <p:sp>
        <p:nvSpPr>
          <p:cNvPr id="359" name="Google Shape;359;p47"/>
          <p:cNvSpPr txBox="1"/>
          <p:nvPr/>
        </p:nvSpPr>
        <p:spPr>
          <a:xfrm>
            <a:off x="2231430" y="4298925"/>
            <a:ext cx="4043700" cy="708000"/>
          </a:xfrm>
          <a:prstGeom prst="rect">
            <a:avLst/>
          </a:prstGeom>
          <a:gradFill>
            <a:gsLst>
              <a:gs pos="0">
                <a:srgbClr val="8C8C8C"/>
              </a:gs>
              <a:gs pos="100000">
                <a:srgbClr val="404040"/>
              </a:gs>
            </a:gsLst>
            <a:path path="circle">
              <a:fillToRect b="50%" l="50%" r="50%" t="50%"/>
            </a:path>
            <a:tileRect/>
          </a:gra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MATAPOPORE MOROKI - </a:t>
            </a:r>
            <a:endParaRPr sz="1700">
              <a:solidFill>
                <a:srgbClr val="FFFFFF"/>
              </a:solidFill>
              <a:latin typeface="Archivo Black"/>
              <a:ea typeface="Archivo Black"/>
              <a:cs typeface="Archivo Black"/>
              <a:sym typeface="Archivo Black"/>
            </a:endParaRPr>
          </a:p>
          <a:p>
            <a:pPr indent="0" lvl="0" marL="0" rtl="0" algn="ctr">
              <a:spcBef>
                <a:spcPts val="0"/>
              </a:spcBef>
              <a:spcAft>
                <a:spcPts val="0"/>
              </a:spcAft>
              <a:buNone/>
            </a:pPr>
            <a:r>
              <a:rPr lang="en-GB" sz="1700">
                <a:solidFill>
                  <a:srgbClr val="FFFFFF"/>
                </a:solidFill>
                <a:latin typeface="Archivo Black"/>
                <a:ea typeface="Archivo Black"/>
                <a:cs typeface="Archivo Black"/>
                <a:sym typeface="Archivo Black"/>
              </a:rPr>
              <a:t>Active Protection</a:t>
            </a:r>
            <a:endParaRPr sz="2000">
              <a:solidFill>
                <a:srgbClr val="FFFFFF"/>
              </a:solidFill>
              <a:latin typeface="Archivo Black"/>
              <a:ea typeface="Archivo Black"/>
              <a:cs typeface="Archivo Black"/>
              <a:sym typeface="Archivo Black"/>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48" title="Tiriti active in an education setting This practical and engaging workshop is designed for kaiako and reflects on Te Tiriti o Waitangi everyday practices in the profession. The workshop will explo (10).png"/>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365" name="Google Shape;365;p48"/>
          <p:cNvPicPr preferRelativeResize="0"/>
          <p:nvPr/>
        </p:nvPicPr>
        <p:blipFill>
          <a:blip r:embed="rId4">
            <a:alphaModFix/>
          </a:blip>
          <a:stretch>
            <a:fillRect/>
          </a:stretch>
        </p:blipFill>
        <p:spPr>
          <a:xfrm>
            <a:off x="1463185" y="355810"/>
            <a:ext cx="3815150" cy="3815150"/>
          </a:xfrm>
          <a:prstGeom prst="rect">
            <a:avLst/>
          </a:prstGeom>
          <a:noFill/>
          <a:ln>
            <a:noFill/>
          </a:ln>
        </p:spPr>
      </p:pic>
      <p:sp>
        <p:nvSpPr>
          <p:cNvPr id="366" name="Google Shape;366;p48"/>
          <p:cNvSpPr txBox="1"/>
          <p:nvPr/>
        </p:nvSpPr>
        <p:spPr>
          <a:xfrm>
            <a:off x="5650725" y="524000"/>
            <a:ext cx="3206700" cy="140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800">
                <a:solidFill>
                  <a:schemeClr val="lt1"/>
                </a:solidFill>
                <a:latin typeface="Times New Roman"/>
                <a:ea typeface="Times New Roman"/>
                <a:cs typeface="Times New Roman"/>
                <a:sym typeface="Times New Roman"/>
              </a:rPr>
              <a:t>Pokepoke Parāoa</a:t>
            </a:r>
            <a:endParaRPr b="1" sz="28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t/>
            </a:r>
            <a:endParaRPr b="1" sz="28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rPr b="1" lang="en-GB" sz="2800">
                <a:solidFill>
                  <a:schemeClr val="lt1"/>
                </a:solidFill>
                <a:latin typeface="Times New Roman"/>
                <a:ea typeface="Times New Roman"/>
                <a:cs typeface="Times New Roman"/>
                <a:sym typeface="Times New Roman"/>
              </a:rPr>
              <a:t>Playdough Pictionary</a:t>
            </a:r>
            <a:endParaRPr b="1" sz="2800">
              <a:solidFill>
                <a:schemeClr val="lt1"/>
              </a:solidFill>
              <a:latin typeface="Times New Roman"/>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pic>
        <p:nvPicPr>
          <p:cNvPr id="371" name="Google Shape;371;p49"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372" name="Google Shape;372;p49"/>
          <p:cNvSpPr txBox="1"/>
          <p:nvPr>
            <p:ph type="title"/>
          </p:nvPr>
        </p:nvSpPr>
        <p:spPr>
          <a:xfrm>
            <a:off x="490250" y="450150"/>
            <a:ext cx="8452200" cy="4090800"/>
          </a:xfrm>
          <a:prstGeom prst="rect">
            <a:avLst/>
          </a:prstGeom>
          <a:effectLst>
            <a:reflection blurRad="0" dir="5400000" dist="38100" endA="0" fadeDir="5400012" kx="0" rotWithShape="0" algn="bl" stPos="0" sy="-100000" ky="0"/>
          </a:effectLst>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4600"/>
              <a:t>Reflecting on Te Tiriti everyday practices in the profession</a:t>
            </a:r>
            <a:endParaRPr sz="4600"/>
          </a:p>
          <a:p>
            <a:pPr indent="0" lvl="0" marL="0" rtl="0" algn="l">
              <a:spcBef>
                <a:spcPts val="0"/>
              </a:spcBef>
              <a:spcAft>
                <a:spcPts val="0"/>
              </a:spcAft>
              <a:buNone/>
            </a:pPr>
            <a:r>
              <a:t/>
            </a:r>
            <a:endParaRPr sz="3800"/>
          </a:p>
          <a:p>
            <a:pPr indent="0" lvl="0" marL="0" rtl="0" algn="l">
              <a:spcBef>
                <a:spcPts val="0"/>
              </a:spcBef>
              <a:spcAft>
                <a:spcPts val="0"/>
              </a:spcAft>
              <a:buNone/>
            </a:pPr>
            <a:r>
              <a:rPr i="1" lang="en-GB" sz="2400"/>
              <a:t>Christine Weepu - Te Reo a Rohe (Te Tai o Poutini, West Coast)</a:t>
            </a:r>
            <a:endParaRPr i="1" sz="24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50" title="Tiriti active in an education setting This practical and engaging workshop is designed for kaiako and reflects on Te Tiriti o Waitangi everyday practices in the profession. The workshop will explo (8).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378" name="Google Shape;378;p50"/>
          <p:cNvSpPr txBox="1"/>
          <p:nvPr>
            <p:ph type="title"/>
          </p:nvPr>
        </p:nvSpPr>
        <p:spPr>
          <a:xfrm>
            <a:off x="1312350" y="276600"/>
            <a:ext cx="7592100" cy="118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3800"/>
              <a:t>Activity - </a:t>
            </a:r>
            <a:r>
              <a:rPr lang="en-GB" sz="3500"/>
              <a:t>Suggested Practices </a:t>
            </a:r>
            <a:endParaRPr sz="3500"/>
          </a:p>
          <a:p>
            <a:pPr indent="0" lvl="0" marL="0" rtl="0" algn="l">
              <a:spcBef>
                <a:spcPts val="0"/>
              </a:spcBef>
              <a:spcAft>
                <a:spcPts val="0"/>
              </a:spcAft>
              <a:buNone/>
            </a:pPr>
            <a:r>
              <a:rPr lang="en-GB" sz="3500"/>
              <a:t>in the learning community</a:t>
            </a:r>
            <a:endParaRPr sz="3500"/>
          </a:p>
          <a:p>
            <a:pPr indent="0" lvl="0" marL="0" rtl="0" algn="l">
              <a:spcBef>
                <a:spcPts val="0"/>
              </a:spcBef>
              <a:spcAft>
                <a:spcPts val="0"/>
              </a:spcAft>
              <a:buNone/>
            </a:pPr>
            <a:r>
              <a:t/>
            </a:r>
            <a:endParaRPr i="1" sz="2400"/>
          </a:p>
        </p:txBody>
      </p:sp>
      <p:sp>
        <p:nvSpPr>
          <p:cNvPr id="379" name="Google Shape;379;p50"/>
          <p:cNvSpPr txBox="1"/>
          <p:nvPr>
            <p:ph idx="1" type="body"/>
          </p:nvPr>
        </p:nvSpPr>
        <p:spPr>
          <a:xfrm>
            <a:off x="92419" y="1654367"/>
            <a:ext cx="5729700" cy="3213000"/>
          </a:xfrm>
          <a:prstGeom prst="rect">
            <a:avLst/>
          </a:prstGeom>
        </p:spPr>
        <p:txBody>
          <a:bodyPr anchorCtr="0" anchor="t" bIns="91425" lIns="91425" spcFirstLastPara="1" rIns="91425" wrap="square" tIns="91425">
            <a:normAutofit fontScale="85000" lnSpcReduction="20000"/>
          </a:bodyPr>
          <a:lstStyle/>
          <a:p>
            <a:pPr indent="-368935" lvl="0" marL="457200" rtl="0" algn="l">
              <a:spcBef>
                <a:spcPts val="0"/>
              </a:spcBef>
              <a:spcAft>
                <a:spcPts val="0"/>
              </a:spcAft>
              <a:buClr>
                <a:schemeClr val="dk1"/>
              </a:buClr>
              <a:buSzPct val="100000"/>
              <a:buAutoNum type="arabicPeriod"/>
            </a:pPr>
            <a:r>
              <a:rPr lang="en-GB" sz="2600">
                <a:solidFill>
                  <a:schemeClr val="dk1"/>
                </a:solidFill>
              </a:rPr>
              <a:t>Have a look at the </a:t>
            </a:r>
            <a:r>
              <a:rPr lang="en-GB" sz="2600" u="sng">
                <a:solidFill>
                  <a:schemeClr val="accent6"/>
                </a:solidFill>
                <a:hlinkClick r:id="rId4">
                  <a:extLst>
                    <a:ext uri="{A12FA001-AC4F-418D-AE19-62706E023703}">
                      <ahyp:hlinkClr val="tx"/>
                    </a:ext>
                  </a:extLst>
                </a:hlinkClick>
              </a:rPr>
              <a:t>handout</a:t>
            </a:r>
            <a:r>
              <a:rPr lang="en-GB" sz="2600">
                <a:solidFill>
                  <a:schemeClr val="accent6"/>
                </a:solidFill>
              </a:rPr>
              <a:t>. </a:t>
            </a:r>
            <a:endParaRPr sz="2600">
              <a:solidFill>
                <a:schemeClr val="accent6"/>
              </a:solidFill>
            </a:endParaRPr>
          </a:p>
          <a:p>
            <a:pPr indent="-368935" lvl="0" marL="457200" rtl="0" algn="l">
              <a:spcBef>
                <a:spcPts val="0"/>
              </a:spcBef>
              <a:spcAft>
                <a:spcPts val="0"/>
              </a:spcAft>
              <a:buClr>
                <a:schemeClr val="dk1"/>
              </a:buClr>
              <a:buSzPct val="100000"/>
              <a:buAutoNum type="arabicPeriod"/>
            </a:pPr>
            <a:r>
              <a:rPr lang="en-GB" sz="2600">
                <a:solidFill>
                  <a:schemeClr val="dk1"/>
                </a:solidFill>
              </a:rPr>
              <a:t>Which of the practices can you see yourself doing</a:t>
            </a:r>
            <a:endParaRPr sz="2600">
              <a:solidFill>
                <a:schemeClr val="dk1"/>
              </a:solidFill>
            </a:endParaRPr>
          </a:p>
          <a:p>
            <a:pPr indent="-368935" lvl="1" marL="914400" rtl="0" algn="l">
              <a:spcBef>
                <a:spcPts val="0"/>
              </a:spcBef>
              <a:spcAft>
                <a:spcPts val="0"/>
              </a:spcAft>
              <a:buClr>
                <a:schemeClr val="dk1"/>
              </a:buClr>
              <a:buSzPct val="100000"/>
              <a:buAutoNum type="alphaLcPeriod"/>
            </a:pPr>
            <a:r>
              <a:rPr b="1" lang="en-GB" sz="2600">
                <a:solidFill>
                  <a:schemeClr val="dk1"/>
                </a:solidFill>
              </a:rPr>
              <a:t>as an individual</a:t>
            </a:r>
            <a:endParaRPr b="1" sz="2600">
              <a:solidFill>
                <a:schemeClr val="dk1"/>
              </a:solidFill>
            </a:endParaRPr>
          </a:p>
          <a:p>
            <a:pPr indent="-368935" lvl="1" marL="914400" rtl="0" algn="l">
              <a:spcBef>
                <a:spcPts val="0"/>
              </a:spcBef>
              <a:spcAft>
                <a:spcPts val="0"/>
              </a:spcAft>
              <a:buClr>
                <a:schemeClr val="dk1"/>
              </a:buClr>
              <a:buSzPct val="100000"/>
              <a:buAutoNum type="alphaLcPeriod"/>
            </a:pPr>
            <a:r>
              <a:rPr b="1" lang="en-GB" sz="2600">
                <a:solidFill>
                  <a:schemeClr val="dk1"/>
                </a:solidFill>
              </a:rPr>
              <a:t>as a kaiako</a:t>
            </a:r>
            <a:endParaRPr b="1" sz="2600">
              <a:solidFill>
                <a:schemeClr val="dk1"/>
              </a:solidFill>
            </a:endParaRPr>
          </a:p>
          <a:p>
            <a:pPr indent="-368935" lvl="1" marL="914400" rtl="0" algn="l">
              <a:spcBef>
                <a:spcPts val="0"/>
              </a:spcBef>
              <a:spcAft>
                <a:spcPts val="0"/>
              </a:spcAft>
              <a:buClr>
                <a:schemeClr val="dk1"/>
              </a:buClr>
              <a:buSzPct val="100000"/>
              <a:buAutoNum type="alphaLcPeriod"/>
            </a:pPr>
            <a:r>
              <a:rPr b="1" lang="en-GB" sz="2600">
                <a:solidFill>
                  <a:schemeClr val="dk1"/>
                </a:solidFill>
              </a:rPr>
              <a:t>as a community member</a:t>
            </a:r>
            <a:endParaRPr b="1" sz="2600">
              <a:solidFill>
                <a:schemeClr val="dk1"/>
              </a:solidFill>
            </a:endParaRPr>
          </a:p>
          <a:p>
            <a:pPr indent="-368935" lvl="0" marL="457200" rtl="0" algn="l">
              <a:spcBef>
                <a:spcPts val="0"/>
              </a:spcBef>
              <a:spcAft>
                <a:spcPts val="0"/>
              </a:spcAft>
              <a:buClr>
                <a:schemeClr val="dk1"/>
              </a:buClr>
              <a:buSzPct val="100000"/>
              <a:buAutoNum type="arabicPeriod"/>
            </a:pPr>
            <a:r>
              <a:rPr lang="en-GB" sz="2600">
                <a:solidFill>
                  <a:schemeClr val="dk1"/>
                </a:solidFill>
              </a:rPr>
              <a:t>What examples might be your next steps?</a:t>
            </a:r>
            <a:endParaRPr sz="2600">
              <a:solidFill>
                <a:schemeClr val="dk1"/>
              </a:solidFill>
            </a:endParaRPr>
          </a:p>
          <a:p>
            <a:pPr indent="-368935" lvl="0" marL="457200" rtl="0" algn="l">
              <a:spcBef>
                <a:spcPts val="0"/>
              </a:spcBef>
              <a:spcAft>
                <a:spcPts val="0"/>
              </a:spcAft>
              <a:buClr>
                <a:schemeClr val="dk1"/>
              </a:buClr>
              <a:buSzPct val="100000"/>
              <a:buAutoNum type="arabicPeriod"/>
            </a:pPr>
            <a:r>
              <a:rPr lang="en-GB" sz="2600">
                <a:solidFill>
                  <a:schemeClr val="dk1"/>
                </a:solidFill>
              </a:rPr>
              <a:t>Take a photo of your top 3 to keep on your phone as a reminder :)</a:t>
            </a:r>
            <a:endParaRPr sz="2600">
              <a:solidFill>
                <a:schemeClr val="dk1"/>
              </a:solidFill>
            </a:endParaRPr>
          </a:p>
        </p:txBody>
      </p:sp>
      <p:pic>
        <p:nvPicPr>
          <p:cNvPr id="380" name="Google Shape;380;p50" title="20251022_115242.jpg"/>
          <p:cNvPicPr preferRelativeResize="0"/>
          <p:nvPr/>
        </p:nvPicPr>
        <p:blipFill rotWithShape="1">
          <a:blip r:embed="rId5">
            <a:alphaModFix/>
          </a:blip>
          <a:srcRect b="0" l="0" r="0" t="12065"/>
          <a:stretch/>
        </p:blipFill>
        <p:spPr>
          <a:xfrm>
            <a:off x="6610375" y="1267723"/>
            <a:ext cx="1928851" cy="2261627"/>
          </a:xfrm>
          <a:prstGeom prst="rect">
            <a:avLst/>
          </a:prstGeom>
          <a:noFill/>
          <a:ln cap="flat" cmpd="sng" w="28575">
            <a:solidFill>
              <a:schemeClr val="accent6"/>
            </a:solidFill>
            <a:prstDash val="solid"/>
            <a:round/>
            <a:headEnd len="sm" w="sm" type="none"/>
            <a:tailEnd len="sm" w="sm" type="none"/>
          </a:ln>
          <a:effectLst>
            <a:outerShdw blurRad="57150" rotWithShape="0" algn="bl" dir="5400000" dist="57150">
              <a:schemeClr val="accent6">
                <a:alpha val="50000"/>
              </a:scheme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1"/>
          <p:cNvSpPr txBox="1"/>
          <p:nvPr/>
        </p:nvSpPr>
        <p:spPr>
          <a:xfrm>
            <a:off x="-644237" y="184275"/>
            <a:ext cx="9144000" cy="84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sz="4200">
                <a:solidFill>
                  <a:srgbClr val="4C6A86"/>
                </a:solidFill>
                <a:latin typeface="Times New Roman"/>
                <a:ea typeface="Times New Roman"/>
                <a:cs typeface="Times New Roman"/>
                <a:sym typeface="Times New Roman"/>
              </a:rPr>
              <a:t>PPTA Tiriti-Toolkit</a:t>
            </a:r>
            <a:endParaRPr b="1" sz="4200">
              <a:solidFill>
                <a:srgbClr val="4C6A86"/>
              </a:solidFill>
              <a:latin typeface="Times New Roman"/>
              <a:ea typeface="Times New Roman"/>
              <a:cs typeface="Times New Roman"/>
              <a:sym typeface="Times New Roman"/>
            </a:endParaRPr>
          </a:p>
        </p:txBody>
      </p:sp>
      <p:sp>
        <p:nvSpPr>
          <p:cNvPr id="386" name="Google Shape;386;p51"/>
          <p:cNvSpPr txBox="1"/>
          <p:nvPr/>
        </p:nvSpPr>
        <p:spPr>
          <a:xfrm>
            <a:off x="6482050" y="28400"/>
            <a:ext cx="2661900" cy="4435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GB" sz="1800">
                <a:solidFill>
                  <a:schemeClr val="dk2"/>
                </a:solidFill>
              </a:rPr>
              <a:t>Affirming and advancing Te Tiriti o Waitangi is one of our key constitutional objectives.</a:t>
            </a:r>
            <a:endParaRPr sz="1800">
              <a:solidFill>
                <a:schemeClr val="dk2"/>
              </a:solidFill>
            </a:endParaRPr>
          </a:p>
          <a:p>
            <a:pPr indent="0" lvl="0" marL="0" rtl="0" algn="just">
              <a:spcBef>
                <a:spcPts val="0"/>
              </a:spcBef>
              <a:spcAft>
                <a:spcPts val="0"/>
              </a:spcAft>
              <a:buNone/>
            </a:pPr>
            <a:r>
              <a:t/>
            </a:r>
            <a:endParaRPr sz="1800">
              <a:solidFill>
                <a:schemeClr val="dk2"/>
              </a:solidFill>
            </a:endParaRPr>
          </a:p>
          <a:p>
            <a:pPr indent="0" lvl="0" marL="0" rtl="0" algn="just">
              <a:spcBef>
                <a:spcPts val="0"/>
              </a:spcBef>
              <a:spcAft>
                <a:spcPts val="0"/>
              </a:spcAft>
              <a:buNone/>
            </a:pPr>
            <a:r>
              <a:rPr lang="en-GB" sz="1800">
                <a:solidFill>
                  <a:schemeClr val="dk2"/>
                </a:solidFill>
              </a:rPr>
              <a:t>This is a new and growing resource that was put together to support kaiako and develop their understanding of Te Tiriti. These resources have been curated by the The Te Tiriti o Waitangi Komiti, together with Te Huarahi Māori Motuhake and Te Reo a Rohe.</a:t>
            </a:r>
            <a:endParaRPr sz="1800">
              <a:solidFill>
                <a:schemeClr val="dk2"/>
              </a:solidFill>
            </a:endParaRPr>
          </a:p>
        </p:txBody>
      </p:sp>
      <p:pic>
        <p:nvPicPr>
          <p:cNvPr id="387" name="Google Shape;387;p51"/>
          <p:cNvPicPr preferRelativeResize="0"/>
          <p:nvPr/>
        </p:nvPicPr>
        <p:blipFill rotWithShape="1">
          <a:blip r:embed="rId3">
            <a:alphaModFix/>
          </a:blip>
          <a:srcRect b="9305" l="0" r="1614" t="0"/>
          <a:stretch/>
        </p:blipFill>
        <p:spPr>
          <a:xfrm>
            <a:off x="1246025" y="1173650"/>
            <a:ext cx="5154775" cy="3147600"/>
          </a:xfrm>
          <a:prstGeom prst="rect">
            <a:avLst/>
          </a:prstGeom>
          <a:noFill/>
          <a:ln>
            <a:noFill/>
          </a:ln>
        </p:spPr>
      </p:pic>
      <p:pic>
        <p:nvPicPr>
          <p:cNvPr id="388" name="Google Shape;388;p51"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4">
            <a:alphaModFix/>
          </a:blip>
          <a:srcRect b="0" l="0" r="86171" t="0"/>
          <a:stretch/>
        </p:blipFill>
        <p:spPr>
          <a:xfrm>
            <a:off x="0" y="0"/>
            <a:ext cx="1264526" cy="5143500"/>
          </a:xfrm>
          <a:prstGeom prst="rect">
            <a:avLst/>
          </a:prstGeom>
          <a:noFill/>
          <a:ln>
            <a:noFill/>
          </a:ln>
        </p:spPr>
      </p:pic>
      <p:sp>
        <p:nvSpPr>
          <p:cNvPr id="389" name="Google Shape;389;p51"/>
          <p:cNvSpPr txBox="1"/>
          <p:nvPr/>
        </p:nvSpPr>
        <p:spPr>
          <a:xfrm>
            <a:off x="1317775" y="4220100"/>
            <a:ext cx="5082900" cy="8619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200">
                <a:solidFill>
                  <a:schemeClr val="lt1"/>
                </a:solidFill>
              </a:rPr>
              <a:t>The toolkit is on the PPTA site </a:t>
            </a:r>
            <a:r>
              <a:rPr lang="en-GB" sz="2200" u="sng">
                <a:solidFill>
                  <a:schemeClr val="lt1"/>
                </a:solidFill>
                <a:hlinkClick r:id="rId5">
                  <a:extLst>
                    <a:ext uri="{A12FA001-AC4F-418D-AE19-62706E023703}">
                      <ahyp:hlinkClr val="tx"/>
                    </a:ext>
                  </a:extLst>
                </a:hlinkClick>
              </a:rPr>
              <a:t>here</a:t>
            </a:r>
            <a:r>
              <a:rPr lang="en-GB" sz="2200">
                <a:solidFill>
                  <a:schemeClr val="lt1"/>
                </a:solidFill>
              </a:rPr>
              <a:t>, </a:t>
            </a:r>
            <a:endParaRPr sz="2200">
              <a:solidFill>
                <a:schemeClr val="lt1"/>
              </a:solidFill>
            </a:endParaRPr>
          </a:p>
          <a:p>
            <a:pPr indent="0" lvl="0" marL="0" rtl="0" algn="l">
              <a:spcBef>
                <a:spcPts val="0"/>
              </a:spcBef>
              <a:spcAft>
                <a:spcPts val="0"/>
              </a:spcAft>
              <a:buNone/>
            </a:pPr>
            <a:r>
              <a:rPr lang="en-GB" sz="2200">
                <a:solidFill>
                  <a:schemeClr val="lt1"/>
                </a:solidFill>
              </a:rPr>
              <a:t>under “Learning &amp; Development”.</a:t>
            </a:r>
            <a:endParaRPr sz="2000">
              <a:solidFill>
                <a:schemeClr val="lt1"/>
              </a:solidFill>
            </a:endParaRPr>
          </a:p>
        </p:txBody>
      </p:sp>
      <p:pic>
        <p:nvPicPr>
          <p:cNvPr id="390" name="Google Shape;390;p51"/>
          <p:cNvPicPr preferRelativeResize="0"/>
          <p:nvPr/>
        </p:nvPicPr>
        <p:blipFill>
          <a:blip r:embed="rId6">
            <a:alphaModFix/>
          </a:blip>
          <a:stretch>
            <a:fillRect/>
          </a:stretch>
        </p:blipFill>
        <p:spPr>
          <a:xfrm>
            <a:off x="4851100" y="3001900"/>
            <a:ext cx="1233225" cy="12393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2"/>
          <p:cNvSpPr txBox="1"/>
          <p:nvPr/>
        </p:nvSpPr>
        <p:spPr>
          <a:xfrm>
            <a:off x="-25" y="184150"/>
            <a:ext cx="9144000" cy="84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4900">
                <a:solidFill>
                  <a:srgbClr val="4C6A86"/>
                </a:solidFill>
                <a:latin typeface="Times New Roman"/>
                <a:ea typeface="Times New Roman"/>
                <a:cs typeface="Times New Roman"/>
                <a:sym typeface="Times New Roman"/>
              </a:rPr>
              <a:t>PPTA Tiriti-Toolkit</a:t>
            </a:r>
            <a:endParaRPr b="1" sz="4900">
              <a:solidFill>
                <a:srgbClr val="4C6A86"/>
              </a:solidFill>
              <a:latin typeface="Times New Roman"/>
              <a:ea typeface="Times New Roman"/>
              <a:cs typeface="Times New Roman"/>
              <a:sym typeface="Times New Roman"/>
            </a:endParaRPr>
          </a:p>
        </p:txBody>
      </p:sp>
      <p:pic>
        <p:nvPicPr>
          <p:cNvPr id="396" name="Google Shape;396;p52"/>
          <p:cNvPicPr preferRelativeResize="0"/>
          <p:nvPr/>
        </p:nvPicPr>
        <p:blipFill>
          <a:blip r:embed="rId3">
            <a:alphaModFix/>
          </a:blip>
          <a:stretch>
            <a:fillRect/>
          </a:stretch>
        </p:blipFill>
        <p:spPr>
          <a:xfrm>
            <a:off x="1322899" y="1152700"/>
            <a:ext cx="2195412" cy="3327975"/>
          </a:xfrm>
          <a:prstGeom prst="rect">
            <a:avLst/>
          </a:prstGeom>
          <a:noFill/>
          <a:ln>
            <a:noFill/>
          </a:ln>
        </p:spPr>
      </p:pic>
      <p:pic>
        <p:nvPicPr>
          <p:cNvPr id="397" name="Google Shape;397;p52"/>
          <p:cNvPicPr preferRelativeResize="0"/>
          <p:nvPr/>
        </p:nvPicPr>
        <p:blipFill>
          <a:blip r:embed="rId4">
            <a:alphaModFix/>
          </a:blip>
          <a:stretch>
            <a:fillRect/>
          </a:stretch>
        </p:blipFill>
        <p:spPr>
          <a:xfrm>
            <a:off x="3518300" y="1173700"/>
            <a:ext cx="2195400" cy="3285969"/>
          </a:xfrm>
          <a:prstGeom prst="rect">
            <a:avLst/>
          </a:prstGeom>
          <a:noFill/>
          <a:ln>
            <a:noFill/>
          </a:ln>
        </p:spPr>
      </p:pic>
      <p:pic>
        <p:nvPicPr>
          <p:cNvPr id="398" name="Google Shape;398;p52"/>
          <p:cNvPicPr preferRelativeResize="0"/>
          <p:nvPr/>
        </p:nvPicPr>
        <p:blipFill rotWithShape="1">
          <a:blip r:embed="rId5">
            <a:alphaModFix/>
          </a:blip>
          <a:srcRect b="0" l="0" r="45394" t="0"/>
          <a:stretch/>
        </p:blipFill>
        <p:spPr>
          <a:xfrm>
            <a:off x="1322900" y="4480675"/>
            <a:ext cx="4993227" cy="560900"/>
          </a:xfrm>
          <a:prstGeom prst="rect">
            <a:avLst/>
          </a:prstGeom>
          <a:noFill/>
          <a:ln>
            <a:noFill/>
          </a:ln>
        </p:spPr>
      </p:pic>
      <p:sp>
        <p:nvSpPr>
          <p:cNvPr id="399" name="Google Shape;399;p52"/>
          <p:cNvSpPr txBox="1"/>
          <p:nvPr/>
        </p:nvSpPr>
        <p:spPr>
          <a:xfrm>
            <a:off x="5770025" y="1173700"/>
            <a:ext cx="3374100" cy="386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rPr>
              <a:t>Filters are found along the left side of your the page.</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GB" sz="1800">
                <a:solidFill>
                  <a:schemeClr val="dk2"/>
                </a:solidFill>
              </a:rPr>
              <a:t>Filter by subject or the type of resource.</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GB" sz="1800">
                <a:solidFill>
                  <a:schemeClr val="dk2"/>
                </a:solidFill>
              </a:rPr>
              <a:t>Select your resource, scroll down and you will see a hyperlink to your selected resource.</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pic>
        <p:nvPicPr>
          <p:cNvPr id="400" name="Google Shape;400;p52"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6">
            <a:alphaModFix/>
          </a:blip>
          <a:srcRect b="0" l="0" r="86171" t="0"/>
          <a:stretch/>
        </p:blipFill>
        <p:spPr>
          <a:xfrm>
            <a:off x="0" y="0"/>
            <a:ext cx="1264526"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53" title="Screenshot 2026-03-04 141206.png"/>
          <p:cNvPicPr preferRelativeResize="0"/>
          <p:nvPr/>
        </p:nvPicPr>
        <p:blipFill>
          <a:blip r:embed="rId3">
            <a:alphaModFix/>
          </a:blip>
          <a:stretch>
            <a:fillRect/>
          </a:stretch>
        </p:blipFill>
        <p:spPr>
          <a:xfrm>
            <a:off x="0" y="0"/>
            <a:ext cx="9144000" cy="5134894"/>
          </a:xfrm>
          <a:prstGeom prst="rect">
            <a:avLst/>
          </a:prstGeom>
          <a:noFill/>
          <a:ln>
            <a:noFill/>
          </a:ln>
        </p:spPr>
      </p:pic>
      <p:sp>
        <p:nvSpPr>
          <p:cNvPr id="406" name="Google Shape;406;p53"/>
          <p:cNvSpPr txBox="1"/>
          <p:nvPr/>
        </p:nvSpPr>
        <p:spPr>
          <a:xfrm>
            <a:off x="768625" y="2171525"/>
            <a:ext cx="7682400" cy="2031900"/>
          </a:xfrm>
          <a:prstGeom prst="rect">
            <a:avLst/>
          </a:prstGeom>
          <a:solidFill>
            <a:srgbClr val="BED8DA"/>
          </a:solidFill>
          <a:ln>
            <a:noFill/>
          </a:ln>
          <a:effectLst>
            <a:outerShdw blurRad="57150" rotWithShape="0" algn="bl" dir="5400000" dist="19050">
              <a:srgbClr val="000000">
                <a:alpha val="49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t/>
            </a:r>
            <a:endParaRPr sz="1800">
              <a:solidFill>
                <a:schemeClr val="dk2"/>
              </a:solidFill>
              <a:latin typeface="Times New Roman"/>
              <a:ea typeface="Times New Roman"/>
              <a:cs typeface="Times New Roman"/>
              <a:sym typeface="Times New Roman"/>
            </a:endParaRPr>
          </a:p>
          <a:p>
            <a:pPr indent="0" lvl="0" marL="0" rtl="0" algn="ctr">
              <a:spcBef>
                <a:spcPts val="0"/>
              </a:spcBef>
              <a:spcAft>
                <a:spcPts val="0"/>
              </a:spcAft>
              <a:buNone/>
            </a:pPr>
            <a:r>
              <a:rPr b="1" lang="en-GB" sz="2100">
                <a:solidFill>
                  <a:schemeClr val="dk1"/>
                </a:solidFill>
                <a:latin typeface="Times New Roman"/>
                <a:ea typeface="Times New Roman"/>
                <a:cs typeface="Times New Roman"/>
                <a:sym typeface="Times New Roman"/>
              </a:rPr>
              <a:t>What other strategies have we come across to help be Te Tiriti active?</a:t>
            </a:r>
            <a:r>
              <a:rPr lang="en-GB" sz="1800">
                <a:solidFill>
                  <a:schemeClr val="dk2"/>
                </a:solidFill>
                <a:latin typeface="Times New Roman"/>
                <a:ea typeface="Times New Roman"/>
                <a:cs typeface="Times New Roman"/>
                <a:sym typeface="Times New Roman"/>
              </a:rPr>
              <a:t> </a:t>
            </a:r>
            <a:endParaRPr sz="1800">
              <a:solidFill>
                <a:schemeClr val="dk2"/>
              </a:solidFill>
              <a:latin typeface="Times New Roman"/>
              <a:ea typeface="Times New Roman"/>
              <a:cs typeface="Times New Roman"/>
              <a:sym typeface="Times New Roman"/>
            </a:endParaRPr>
          </a:p>
          <a:p>
            <a:pPr indent="0" lvl="0" marL="0" rtl="0" algn="ctr">
              <a:spcBef>
                <a:spcPts val="0"/>
              </a:spcBef>
              <a:spcAft>
                <a:spcPts val="0"/>
              </a:spcAft>
              <a:buNone/>
            </a:pPr>
            <a:r>
              <a:rPr b="1" i="1" lang="en-GB" sz="2100">
                <a:solidFill>
                  <a:schemeClr val="dk2"/>
                </a:solidFill>
                <a:latin typeface="Times New Roman"/>
                <a:ea typeface="Times New Roman"/>
                <a:cs typeface="Times New Roman"/>
                <a:sym typeface="Times New Roman"/>
              </a:rPr>
              <a:t>When you get the time, we are leaving a few of our favs </a:t>
            </a:r>
            <a:endParaRPr b="1" i="1" sz="2100">
              <a:solidFill>
                <a:schemeClr val="dk2"/>
              </a:solidFill>
              <a:latin typeface="Times New Roman"/>
              <a:ea typeface="Times New Roman"/>
              <a:cs typeface="Times New Roman"/>
              <a:sym typeface="Times New Roman"/>
            </a:endParaRPr>
          </a:p>
          <a:p>
            <a:pPr indent="0" lvl="0" marL="0" rtl="0" algn="ctr">
              <a:spcBef>
                <a:spcPts val="0"/>
              </a:spcBef>
              <a:spcAft>
                <a:spcPts val="0"/>
              </a:spcAft>
              <a:buNone/>
            </a:pPr>
            <a:r>
              <a:rPr b="1" i="1" lang="en-GB" sz="2100">
                <a:solidFill>
                  <a:schemeClr val="dk2"/>
                </a:solidFill>
                <a:latin typeface="Times New Roman"/>
                <a:ea typeface="Times New Roman"/>
                <a:cs typeface="Times New Roman"/>
                <a:sym typeface="Times New Roman"/>
              </a:rPr>
              <a:t>here for you to look at…</a:t>
            </a:r>
            <a:endParaRPr b="1" i="1" sz="2100">
              <a:solidFill>
                <a:schemeClr val="dk2"/>
              </a:solidFill>
              <a:latin typeface="Times New Roman"/>
              <a:ea typeface="Times New Roman"/>
              <a:cs typeface="Times New Roman"/>
              <a:sym typeface="Times New Roman"/>
            </a:endParaRPr>
          </a:p>
          <a:p>
            <a:pPr indent="0" lvl="0" marL="0" rtl="0" algn="ctr">
              <a:spcBef>
                <a:spcPts val="0"/>
              </a:spcBef>
              <a:spcAft>
                <a:spcPts val="0"/>
              </a:spcAft>
              <a:buNone/>
            </a:pPr>
            <a:r>
              <a:t/>
            </a:r>
            <a:endParaRPr sz="1800">
              <a:solidFill>
                <a:schemeClr val="dk2"/>
              </a:solidFill>
              <a:latin typeface="Times New Roman"/>
              <a:ea typeface="Times New Roman"/>
              <a:cs typeface="Times New Roman"/>
              <a:sym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pic>
        <p:nvPicPr>
          <p:cNvPr id="411" name="Google Shape;411;p54" title="6.png"/>
          <p:cNvPicPr preferRelativeResize="0"/>
          <p:nvPr/>
        </p:nvPicPr>
        <p:blipFill rotWithShape="1">
          <a:blip r:embed="rId3">
            <a:alphaModFix/>
          </a:blip>
          <a:srcRect b="0" l="0" r="0" t="78704"/>
          <a:stretch/>
        </p:blipFill>
        <p:spPr>
          <a:xfrm>
            <a:off x="0" y="4048125"/>
            <a:ext cx="9144000" cy="1095374"/>
          </a:xfrm>
          <a:prstGeom prst="rect">
            <a:avLst/>
          </a:prstGeom>
          <a:noFill/>
          <a:ln>
            <a:noFill/>
          </a:ln>
        </p:spPr>
      </p:pic>
      <p:sp>
        <p:nvSpPr>
          <p:cNvPr id="412" name="Google Shape;412;p54"/>
          <p:cNvSpPr txBox="1"/>
          <p:nvPr>
            <p:ph type="title"/>
          </p:nvPr>
        </p:nvSpPr>
        <p:spPr>
          <a:xfrm>
            <a:off x="1390100" y="160000"/>
            <a:ext cx="3960000" cy="71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220"/>
              <a:t>Personal actions </a:t>
            </a:r>
            <a:endParaRPr sz="3220"/>
          </a:p>
          <a:p>
            <a:pPr indent="0" lvl="0" marL="0" rtl="0" algn="l">
              <a:spcBef>
                <a:spcPts val="0"/>
              </a:spcBef>
              <a:spcAft>
                <a:spcPts val="0"/>
              </a:spcAft>
              <a:buSzPts val="990"/>
              <a:buNone/>
            </a:pPr>
            <a:r>
              <a:rPr lang="en-GB" sz="3220"/>
              <a:t>(from Groundwork)</a:t>
            </a:r>
            <a:endParaRPr sz="3220"/>
          </a:p>
        </p:txBody>
      </p:sp>
      <p:sp>
        <p:nvSpPr>
          <p:cNvPr id="413" name="Google Shape;413;p54"/>
          <p:cNvSpPr txBox="1"/>
          <p:nvPr>
            <p:ph idx="1" type="body"/>
          </p:nvPr>
        </p:nvSpPr>
        <p:spPr>
          <a:xfrm>
            <a:off x="1454875" y="1468000"/>
            <a:ext cx="3960000" cy="310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3035" u="sng">
                <a:solidFill>
                  <a:schemeClr val="hlink"/>
                </a:solidFill>
                <a:hlinkClick r:id="rId4"/>
              </a:rPr>
              <a:t>Te Tiriti information sources | Groundwork</a:t>
            </a:r>
            <a:endParaRPr sz="3035"/>
          </a:p>
          <a:p>
            <a:pPr indent="0" lvl="0" marL="0" rtl="0" algn="l">
              <a:spcBef>
                <a:spcPts val="1200"/>
              </a:spcBef>
              <a:spcAft>
                <a:spcPts val="1200"/>
              </a:spcAft>
              <a:buNone/>
            </a:pPr>
            <a:r>
              <a:rPr lang="en-GB" sz="3035" u="sng">
                <a:solidFill>
                  <a:schemeClr val="hlink"/>
                </a:solidFill>
                <a:hlinkClick r:id="rId5"/>
              </a:rPr>
              <a:t>Te Tiriti Explainer - Groundwork</a:t>
            </a:r>
            <a:endParaRPr sz="2300"/>
          </a:p>
        </p:txBody>
      </p:sp>
      <p:pic>
        <p:nvPicPr>
          <p:cNvPr id="414" name="Google Shape;414;p54"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6">
            <a:alphaModFix/>
          </a:blip>
          <a:srcRect b="0" l="0" r="86171" t="0"/>
          <a:stretch/>
        </p:blipFill>
        <p:spPr>
          <a:xfrm>
            <a:off x="0" y="0"/>
            <a:ext cx="1264526" cy="5143500"/>
          </a:xfrm>
          <a:prstGeom prst="rect">
            <a:avLst/>
          </a:prstGeom>
          <a:noFill/>
          <a:ln>
            <a:noFill/>
          </a:ln>
        </p:spPr>
      </p:pic>
      <p:pic>
        <p:nvPicPr>
          <p:cNvPr id="415" name="Google Shape;415;p54"/>
          <p:cNvPicPr preferRelativeResize="0"/>
          <p:nvPr/>
        </p:nvPicPr>
        <p:blipFill>
          <a:blip r:embed="rId7">
            <a:alphaModFix/>
          </a:blip>
          <a:stretch>
            <a:fillRect/>
          </a:stretch>
        </p:blipFill>
        <p:spPr>
          <a:xfrm>
            <a:off x="5605218" y="293662"/>
            <a:ext cx="3371582" cy="455617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p55" title="7.pn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421" name="Google Shape;421;p55" title="Screenshot 2026-03-05 081230.png"/>
          <p:cNvPicPr preferRelativeResize="0"/>
          <p:nvPr/>
        </p:nvPicPr>
        <p:blipFill rotWithShape="1">
          <a:blip r:embed="rId4">
            <a:alphaModFix/>
          </a:blip>
          <a:srcRect b="10754" l="0" r="0" t="0"/>
          <a:stretch/>
        </p:blipFill>
        <p:spPr>
          <a:xfrm>
            <a:off x="256300" y="405335"/>
            <a:ext cx="8593649" cy="431817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5" name="Shape 425"/>
        <p:cNvGrpSpPr/>
        <p:nvPr/>
      </p:nvGrpSpPr>
      <p:grpSpPr>
        <a:xfrm>
          <a:off x="0" y="0"/>
          <a:ext cx="0" cy="0"/>
          <a:chOff x="0" y="0"/>
          <a:chExt cx="0" cy="0"/>
        </a:xfrm>
      </p:grpSpPr>
      <p:pic>
        <p:nvPicPr>
          <p:cNvPr id="426" name="Google Shape;426;p56" title="Being tangata tiriti means.jpg"/>
          <p:cNvPicPr preferRelativeResize="0"/>
          <p:nvPr/>
        </p:nvPicPr>
        <p:blipFill>
          <a:blip r:embed="rId3">
            <a:alphaModFix/>
          </a:blip>
          <a:stretch>
            <a:fillRect/>
          </a:stretch>
        </p:blipFill>
        <p:spPr>
          <a:xfrm>
            <a:off x="1935144" y="9000"/>
            <a:ext cx="6444675" cy="5125524"/>
          </a:xfrm>
          <a:prstGeom prst="rect">
            <a:avLst/>
          </a:prstGeom>
          <a:noFill/>
          <a:ln>
            <a:noFill/>
          </a:ln>
        </p:spPr>
      </p:pic>
      <p:pic>
        <p:nvPicPr>
          <p:cNvPr id="427" name="Google Shape;427;p56"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4">
            <a:alphaModFix/>
          </a:blip>
          <a:srcRect b="0" l="0" r="86171" t="0"/>
          <a:stretch/>
        </p:blipFill>
        <p:spPr>
          <a:xfrm>
            <a:off x="0" y="0"/>
            <a:ext cx="1264526" cy="5143500"/>
          </a:xfrm>
          <a:prstGeom prst="rect">
            <a:avLst/>
          </a:prstGeom>
          <a:noFill/>
          <a:ln>
            <a:noFill/>
          </a:ln>
        </p:spPr>
      </p:pic>
      <p:sp>
        <p:nvSpPr>
          <p:cNvPr id="428" name="Google Shape;428;p56"/>
          <p:cNvSpPr txBox="1"/>
          <p:nvPr/>
        </p:nvSpPr>
        <p:spPr>
          <a:xfrm>
            <a:off x="1822325" y="1139047"/>
            <a:ext cx="1311900" cy="11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rgbClr val="FF8F8B"/>
                </a:solidFill>
              </a:rPr>
              <a:t>K.NGATA</a:t>
            </a:r>
            <a:endParaRPr sz="900">
              <a:solidFill>
                <a:srgbClr val="FF8F8B"/>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grpSp>
        <p:nvGrpSpPr>
          <p:cNvPr id="433" name="Google Shape;433;p57"/>
          <p:cNvGrpSpPr/>
          <p:nvPr/>
        </p:nvGrpSpPr>
        <p:grpSpPr>
          <a:xfrm>
            <a:off x="0" y="-9585"/>
            <a:ext cx="9144000" cy="5143513"/>
            <a:chOff x="0" y="-12"/>
            <a:chExt cx="9144000" cy="5143513"/>
          </a:xfrm>
        </p:grpSpPr>
        <p:pic>
          <p:nvPicPr>
            <p:cNvPr id="434" name="Google Shape;434;p57" title="8.png"/>
            <p:cNvPicPr preferRelativeResize="0"/>
            <p:nvPr/>
          </p:nvPicPr>
          <p:blipFill>
            <a:blip r:embed="rId3">
              <a:alphaModFix amt="70000"/>
            </a:blip>
            <a:stretch>
              <a:fillRect/>
            </a:stretch>
          </p:blipFill>
          <p:spPr>
            <a:xfrm>
              <a:off x="0" y="0"/>
              <a:ext cx="9144000" cy="5143500"/>
            </a:xfrm>
            <a:prstGeom prst="rect">
              <a:avLst/>
            </a:prstGeom>
            <a:noFill/>
            <a:ln>
              <a:noFill/>
            </a:ln>
          </p:spPr>
        </p:pic>
        <p:pic>
          <p:nvPicPr>
            <p:cNvPr id="435" name="Google Shape;435;p57" title="Untitled design (36).png"/>
            <p:cNvPicPr preferRelativeResize="0"/>
            <p:nvPr/>
          </p:nvPicPr>
          <p:blipFill rotWithShape="1">
            <a:blip r:embed="rId4">
              <a:alphaModFix/>
            </a:blip>
            <a:srcRect b="0" l="0" r="53432" t="0"/>
            <a:stretch/>
          </p:blipFill>
          <p:spPr>
            <a:xfrm>
              <a:off x="221375" y="-12"/>
              <a:ext cx="923074" cy="1114981"/>
            </a:xfrm>
            <a:prstGeom prst="rect">
              <a:avLst/>
            </a:prstGeom>
            <a:noFill/>
            <a:ln>
              <a:noFill/>
            </a:ln>
          </p:spPr>
        </p:pic>
      </p:grpSp>
      <p:pic>
        <p:nvPicPr>
          <p:cNvPr id="436" name="Google Shape;436;p57">
            <a:hlinkClick r:id="rId5"/>
          </p:cNvPr>
          <p:cNvPicPr preferRelativeResize="0"/>
          <p:nvPr/>
        </p:nvPicPr>
        <p:blipFill rotWithShape="1">
          <a:blip r:embed="rId6">
            <a:alphaModFix/>
          </a:blip>
          <a:srcRect b="0" l="0" r="0" t="1117"/>
          <a:stretch/>
        </p:blipFill>
        <p:spPr>
          <a:xfrm>
            <a:off x="737350" y="1271137"/>
            <a:ext cx="6139725" cy="3497025"/>
          </a:xfrm>
          <a:prstGeom prst="rect">
            <a:avLst/>
          </a:prstGeom>
          <a:noFill/>
          <a:ln cap="flat" cmpd="sng" w="28575">
            <a:solidFill>
              <a:srgbClr val="37761D"/>
            </a:solidFill>
            <a:prstDash val="solid"/>
            <a:round/>
            <a:headEnd len="sm" w="sm" type="none"/>
            <a:tailEnd len="sm" w="sm" type="none"/>
          </a:ln>
        </p:spPr>
      </p:pic>
      <p:sp>
        <p:nvSpPr>
          <p:cNvPr id="437" name="Google Shape;437;p57"/>
          <p:cNvSpPr txBox="1"/>
          <p:nvPr/>
        </p:nvSpPr>
        <p:spPr>
          <a:xfrm>
            <a:off x="1229025" y="177775"/>
            <a:ext cx="7413600" cy="63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500">
                <a:solidFill>
                  <a:schemeClr val="dk2"/>
                </a:solidFill>
                <a:latin typeface="Times New Roman"/>
                <a:ea typeface="Times New Roman"/>
                <a:cs typeface="Times New Roman"/>
                <a:sym typeface="Times New Roman"/>
              </a:rPr>
              <a:t>A planning process for a Te  Tiriti honouring approach to curriculum implementation</a:t>
            </a:r>
            <a:endParaRPr b="1" sz="2500">
              <a:solidFill>
                <a:schemeClr val="dk2"/>
              </a:solidFill>
              <a:latin typeface="Times New Roman"/>
              <a:ea typeface="Times New Roman"/>
              <a:cs typeface="Times New Roman"/>
              <a:sym typeface="Times New Roman"/>
            </a:endParaRPr>
          </a:p>
        </p:txBody>
      </p:sp>
      <p:sp>
        <p:nvSpPr>
          <p:cNvPr id="438" name="Google Shape;438;p57"/>
          <p:cNvSpPr txBox="1"/>
          <p:nvPr/>
        </p:nvSpPr>
        <p:spPr>
          <a:xfrm>
            <a:off x="7266550" y="4020450"/>
            <a:ext cx="1672200" cy="492600"/>
          </a:xfrm>
          <a:prstGeom prst="rect">
            <a:avLst/>
          </a:prstGeom>
          <a:solidFill>
            <a:srgbClr val="37761D"/>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GB" sz="1000" u="sng">
                <a:solidFill>
                  <a:schemeClr val="lt1"/>
                </a:solidFill>
                <a:hlinkClick r:id="rId7">
                  <a:extLst>
                    <a:ext uri="{A12FA001-AC4F-418D-AE19-62706E023703}">
                      <ahyp:hlinkClr val="tx"/>
                    </a:ext>
                  </a:extLst>
                </a:hlinkClick>
              </a:rPr>
              <a:t>Mātauranga Māori | NZHTA</a:t>
            </a:r>
            <a:endParaRPr sz="1000">
              <a:solidFill>
                <a:schemeClr val="lt1"/>
              </a:solidFill>
            </a:endParaRPr>
          </a:p>
        </p:txBody>
      </p:sp>
      <p:sp>
        <p:nvSpPr>
          <p:cNvPr id="439" name="Google Shape;439;p57"/>
          <p:cNvSpPr txBox="1"/>
          <p:nvPr/>
        </p:nvSpPr>
        <p:spPr>
          <a:xfrm>
            <a:off x="7238175" y="3199950"/>
            <a:ext cx="1700700" cy="646500"/>
          </a:xfrm>
          <a:prstGeom prst="rect">
            <a:avLst/>
          </a:prstGeom>
          <a:solidFill>
            <a:srgbClr val="37761D"/>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GB" sz="1000" u="sng">
                <a:solidFill>
                  <a:schemeClr val="lt1"/>
                </a:solidFill>
                <a:hlinkClick r:id="rId8">
                  <a:extLst>
                    <a:ext uri="{A12FA001-AC4F-418D-AE19-62706E023703}">
                      <ahyp:hlinkClr val="tx"/>
                    </a:ext>
                  </a:extLst>
                </a:hlinkClick>
              </a:rPr>
              <a:t>HPH - supporting transformative change for thriving communities</a:t>
            </a:r>
            <a:endParaRPr sz="900">
              <a:solidFill>
                <a:schemeClr val="lt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id="444" name="Google Shape;444;p58"/>
          <p:cNvPicPr preferRelativeResize="0"/>
          <p:nvPr/>
        </p:nvPicPr>
        <p:blipFill>
          <a:blip r:embed="rId3">
            <a:alphaModFix/>
          </a:blip>
          <a:stretch>
            <a:fillRect/>
          </a:stretch>
        </p:blipFill>
        <p:spPr>
          <a:xfrm rot="-1420305">
            <a:off x="5892027" y="1716269"/>
            <a:ext cx="3309298" cy="3301337"/>
          </a:xfrm>
          <a:prstGeom prst="rect">
            <a:avLst/>
          </a:prstGeom>
          <a:noFill/>
          <a:ln>
            <a:noFill/>
          </a:ln>
          <a:effectLst>
            <a:outerShdw blurRad="57150" rotWithShape="0" algn="bl" dir="5400000" dist="114300">
              <a:srgbClr val="000000">
                <a:alpha val="50000"/>
              </a:srgbClr>
            </a:outerShdw>
          </a:effectLst>
        </p:spPr>
      </p:pic>
      <p:sp>
        <p:nvSpPr>
          <p:cNvPr id="445" name="Google Shape;445;p58"/>
          <p:cNvSpPr txBox="1"/>
          <p:nvPr/>
        </p:nvSpPr>
        <p:spPr>
          <a:xfrm>
            <a:off x="1243224" y="65637"/>
            <a:ext cx="58137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2400"/>
              <a:buFont typeface="Arial"/>
              <a:buNone/>
            </a:pPr>
            <a:r>
              <a:rPr b="1" lang="en-GB" sz="2500">
                <a:solidFill>
                  <a:srgbClr val="4C6A86"/>
                </a:solidFill>
                <a:highlight>
                  <a:srgbClr val="FBFBFF"/>
                </a:highlight>
                <a:latin typeface="Merriweather"/>
                <a:ea typeface="Merriweather"/>
                <a:cs typeface="Merriweather"/>
                <a:sym typeface="Merriweather"/>
              </a:rPr>
              <a:t>REFLECTIONS - </a:t>
            </a:r>
            <a:r>
              <a:rPr b="1" lang="en-GB" sz="1700">
                <a:solidFill>
                  <a:srgbClr val="4C6A86"/>
                </a:solidFill>
                <a:highlight>
                  <a:srgbClr val="FBFBFF"/>
                </a:highlight>
                <a:latin typeface="Merriweather"/>
                <a:ea typeface="Merriweather"/>
                <a:cs typeface="Merriweather"/>
                <a:sym typeface="Merriweather"/>
              </a:rPr>
              <a:t>PLS POP IT ON A POST-IT </a:t>
            </a:r>
            <a:endParaRPr b="1" i="0" sz="1700" u="none" cap="none" strike="noStrike">
              <a:solidFill>
                <a:srgbClr val="4C6A86"/>
              </a:solidFill>
              <a:highlight>
                <a:srgbClr val="FBFBFF"/>
              </a:highlight>
              <a:latin typeface="Merriweather"/>
              <a:ea typeface="Merriweather"/>
              <a:cs typeface="Merriweather"/>
              <a:sym typeface="Merriweather"/>
            </a:endParaRPr>
          </a:p>
        </p:txBody>
      </p:sp>
      <p:grpSp>
        <p:nvGrpSpPr>
          <p:cNvPr id="446" name="Google Shape;446;p58"/>
          <p:cNvGrpSpPr/>
          <p:nvPr/>
        </p:nvGrpSpPr>
        <p:grpSpPr>
          <a:xfrm>
            <a:off x="1979850" y="2456274"/>
            <a:ext cx="2643300" cy="2810950"/>
            <a:chOff x="2092600" y="1274999"/>
            <a:chExt cx="2643300" cy="2810950"/>
          </a:xfrm>
        </p:grpSpPr>
        <p:pic>
          <p:nvPicPr>
            <p:cNvPr id="447" name="Google Shape;447;p58"/>
            <p:cNvPicPr preferRelativeResize="0"/>
            <p:nvPr/>
          </p:nvPicPr>
          <p:blipFill>
            <a:blip r:embed="rId4">
              <a:alphaModFix/>
            </a:blip>
            <a:stretch>
              <a:fillRect/>
            </a:stretch>
          </p:blipFill>
          <p:spPr>
            <a:xfrm>
              <a:off x="2092600" y="1274999"/>
              <a:ext cx="2643300" cy="2810950"/>
            </a:xfrm>
            <a:prstGeom prst="rect">
              <a:avLst/>
            </a:prstGeom>
            <a:noFill/>
            <a:ln>
              <a:noFill/>
            </a:ln>
            <a:effectLst>
              <a:outerShdw blurRad="81895" rotWithShape="0" algn="bl" dir="5400000" dist="122843">
                <a:srgbClr val="000000">
                  <a:alpha val="50000"/>
                </a:srgbClr>
              </a:outerShdw>
            </a:effectLst>
          </p:spPr>
        </p:pic>
        <p:sp>
          <p:nvSpPr>
            <p:cNvPr id="448" name="Google Shape;448;p58"/>
            <p:cNvSpPr txBox="1"/>
            <p:nvPr/>
          </p:nvSpPr>
          <p:spPr>
            <a:xfrm rot="-666309">
              <a:off x="2611265" y="2418418"/>
              <a:ext cx="1909556" cy="102079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rgbClr val="1C4587"/>
                  </a:solidFill>
                  <a:latin typeface="Permanent Marker"/>
                  <a:ea typeface="Permanent Marker"/>
                  <a:cs typeface="Permanent Marker"/>
                  <a:sym typeface="Permanent Marker"/>
                </a:rPr>
                <a:t>I LIKED HOW…</a:t>
              </a:r>
              <a:endParaRPr sz="2000">
                <a:solidFill>
                  <a:srgbClr val="1C4587"/>
                </a:solidFill>
                <a:latin typeface="Permanent Marker"/>
                <a:ea typeface="Permanent Marker"/>
                <a:cs typeface="Permanent Marker"/>
                <a:sym typeface="Permanent Marker"/>
              </a:endParaRPr>
            </a:p>
          </p:txBody>
        </p:sp>
      </p:grpSp>
      <p:grpSp>
        <p:nvGrpSpPr>
          <p:cNvPr id="449" name="Google Shape;449;p58"/>
          <p:cNvGrpSpPr/>
          <p:nvPr/>
        </p:nvGrpSpPr>
        <p:grpSpPr>
          <a:xfrm>
            <a:off x="3887009" y="830021"/>
            <a:ext cx="3650879" cy="3643835"/>
            <a:chOff x="4120836" y="171121"/>
            <a:chExt cx="3650879" cy="3643835"/>
          </a:xfrm>
        </p:grpSpPr>
        <p:pic>
          <p:nvPicPr>
            <p:cNvPr id="450" name="Google Shape;450;p58"/>
            <p:cNvPicPr preferRelativeResize="0"/>
            <p:nvPr/>
          </p:nvPicPr>
          <p:blipFill>
            <a:blip r:embed="rId5">
              <a:alphaModFix/>
            </a:blip>
            <a:stretch>
              <a:fillRect/>
            </a:stretch>
          </p:blipFill>
          <p:spPr>
            <a:xfrm rot="-377169">
              <a:off x="4291627" y="342370"/>
              <a:ext cx="3309298" cy="3301336"/>
            </a:xfrm>
            <a:prstGeom prst="rect">
              <a:avLst/>
            </a:prstGeom>
            <a:noFill/>
            <a:ln>
              <a:noFill/>
            </a:ln>
            <a:effectLst>
              <a:outerShdw blurRad="57150" rotWithShape="0" algn="bl" dir="5400000" dist="114300">
                <a:srgbClr val="000000">
                  <a:alpha val="50000"/>
                </a:srgbClr>
              </a:outerShdw>
            </a:effectLst>
          </p:spPr>
        </p:pic>
        <p:sp>
          <p:nvSpPr>
            <p:cNvPr id="451" name="Google Shape;451;p58"/>
            <p:cNvSpPr txBox="1"/>
            <p:nvPr/>
          </p:nvSpPr>
          <p:spPr>
            <a:xfrm rot="874003">
              <a:off x="5027454" y="1509100"/>
              <a:ext cx="1909686" cy="102073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000">
                  <a:solidFill>
                    <a:srgbClr val="0F0F0F"/>
                  </a:solidFill>
                  <a:latin typeface="Permanent Marker"/>
                  <a:ea typeface="Permanent Marker"/>
                  <a:cs typeface="Permanent Marker"/>
                  <a:sym typeface="Permanent Marker"/>
                </a:rPr>
                <a:t>I WILL WORK ON</a:t>
              </a:r>
              <a:endParaRPr sz="2000">
                <a:solidFill>
                  <a:srgbClr val="0F0F0F"/>
                </a:solidFill>
                <a:latin typeface="Permanent Marker"/>
                <a:ea typeface="Permanent Marker"/>
                <a:cs typeface="Permanent Marker"/>
                <a:sym typeface="Permanent Marker"/>
              </a:endParaRPr>
            </a:p>
          </p:txBody>
        </p:sp>
      </p:grpSp>
      <p:sp>
        <p:nvSpPr>
          <p:cNvPr id="452" name="Google Shape;452;p58"/>
          <p:cNvSpPr txBox="1"/>
          <p:nvPr/>
        </p:nvSpPr>
        <p:spPr>
          <a:xfrm rot="-481161">
            <a:off x="6638272" y="2838810"/>
            <a:ext cx="1909574" cy="102065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E7ECDB"/>
                </a:solidFill>
                <a:latin typeface="Permanent Marker"/>
                <a:ea typeface="Permanent Marker"/>
                <a:cs typeface="Permanent Marker"/>
                <a:sym typeface="Permanent Marker"/>
              </a:rPr>
              <a:t>NEXT TIME YOU COULD CONSIDER…</a:t>
            </a:r>
            <a:endParaRPr>
              <a:solidFill>
                <a:srgbClr val="E7ECDB"/>
              </a:solidFill>
              <a:latin typeface="Permanent Marker"/>
              <a:ea typeface="Permanent Marker"/>
              <a:cs typeface="Permanent Marker"/>
              <a:sym typeface="Permanent Marker"/>
            </a:endParaRPr>
          </a:p>
        </p:txBody>
      </p:sp>
      <p:grpSp>
        <p:nvGrpSpPr>
          <p:cNvPr id="453" name="Google Shape;453;p58"/>
          <p:cNvGrpSpPr/>
          <p:nvPr/>
        </p:nvGrpSpPr>
        <p:grpSpPr>
          <a:xfrm>
            <a:off x="3033927" y="1975675"/>
            <a:ext cx="4376345" cy="4372376"/>
            <a:chOff x="-932273" y="-998225"/>
            <a:chExt cx="4376345" cy="4372376"/>
          </a:xfrm>
        </p:grpSpPr>
        <p:pic>
          <p:nvPicPr>
            <p:cNvPr id="454" name="Google Shape;454;p58"/>
            <p:cNvPicPr preferRelativeResize="0"/>
            <p:nvPr/>
          </p:nvPicPr>
          <p:blipFill>
            <a:blip r:embed="rId6">
              <a:alphaModFix/>
            </a:blip>
            <a:stretch>
              <a:fillRect/>
            </a:stretch>
          </p:blipFill>
          <p:spPr>
            <a:xfrm rot="-1461541">
              <a:off x="-398748" y="-462705"/>
              <a:ext cx="3309297" cy="3301336"/>
            </a:xfrm>
            <a:prstGeom prst="rect">
              <a:avLst/>
            </a:prstGeom>
            <a:noFill/>
            <a:ln>
              <a:noFill/>
            </a:ln>
            <a:effectLst>
              <a:outerShdw blurRad="57150" rotWithShape="0" algn="bl" dir="5400000" dist="114300">
                <a:srgbClr val="000000">
                  <a:alpha val="50000"/>
                </a:srgbClr>
              </a:outerShdw>
            </a:effectLst>
          </p:spPr>
        </p:pic>
        <p:sp>
          <p:nvSpPr>
            <p:cNvPr id="455" name="Google Shape;455;p58"/>
            <p:cNvSpPr txBox="1"/>
            <p:nvPr/>
          </p:nvSpPr>
          <p:spPr>
            <a:xfrm rot="-464815">
              <a:off x="335893" y="644439"/>
              <a:ext cx="1909528" cy="102088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rgbClr val="666666"/>
                  </a:solidFill>
                  <a:latin typeface="Permanent Marker"/>
                  <a:ea typeface="Permanent Marker"/>
                  <a:cs typeface="Permanent Marker"/>
                  <a:sym typeface="Permanent Marker"/>
                </a:rPr>
                <a:t>I WOULD HAVE PREFERRED…</a:t>
              </a:r>
              <a:endParaRPr sz="2000">
                <a:solidFill>
                  <a:srgbClr val="666666"/>
                </a:solidFill>
                <a:latin typeface="Permanent Marker"/>
                <a:ea typeface="Permanent Marker"/>
                <a:cs typeface="Permanent Marker"/>
                <a:sym typeface="Permanent Marker"/>
              </a:endParaRPr>
            </a:p>
          </p:txBody>
        </p:sp>
      </p:grpSp>
      <p:pic>
        <p:nvPicPr>
          <p:cNvPr id="456" name="Google Shape;456;p58" title="Tiriti active in an education setting This practical and engaging workshop is designed for kaiako and reflects on Te Tiriti o Waitangi everyday practices in the profession. The workshop will explo (7).png"/>
          <p:cNvPicPr preferRelativeResize="0"/>
          <p:nvPr/>
        </p:nvPicPr>
        <p:blipFill rotWithShape="1">
          <a:blip r:embed="rId7">
            <a:alphaModFix/>
          </a:blip>
          <a:srcRect b="0" l="0" r="86171" t="0"/>
          <a:stretch/>
        </p:blipFill>
        <p:spPr>
          <a:xfrm>
            <a:off x="0" y="0"/>
            <a:ext cx="1264526" cy="5143500"/>
          </a:xfrm>
          <a:prstGeom prst="rect">
            <a:avLst/>
          </a:prstGeom>
          <a:noFill/>
          <a:ln>
            <a:noFill/>
          </a:ln>
        </p:spPr>
      </p:pic>
      <p:grpSp>
        <p:nvGrpSpPr>
          <p:cNvPr id="457" name="Google Shape;457;p58"/>
          <p:cNvGrpSpPr/>
          <p:nvPr/>
        </p:nvGrpSpPr>
        <p:grpSpPr>
          <a:xfrm rot="693294">
            <a:off x="2676292" y="409294"/>
            <a:ext cx="2643210" cy="2810855"/>
            <a:chOff x="2843908" y="494653"/>
            <a:chExt cx="2643300" cy="2810950"/>
          </a:xfrm>
        </p:grpSpPr>
        <p:pic>
          <p:nvPicPr>
            <p:cNvPr id="458" name="Google Shape;458;p58"/>
            <p:cNvPicPr preferRelativeResize="0"/>
            <p:nvPr/>
          </p:nvPicPr>
          <p:blipFill>
            <a:blip r:embed="rId4">
              <a:alphaModFix/>
            </a:blip>
            <a:stretch>
              <a:fillRect/>
            </a:stretch>
          </p:blipFill>
          <p:spPr>
            <a:xfrm>
              <a:off x="2843908" y="494653"/>
              <a:ext cx="2643300" cy="2810950"/>
            </a:xfrm>
            <a:prstGeom prst="rect">
              <a:avLst/>
            </a:prstGeom>
            <a:noFill/>
            <a:ln>
              <a:noFill/>
            </a:ln>
            <a:effectLst>
              <a:outerShdw blurRad="81895" rotWithShape="0" algn="bl" dir="5400000" dist="122843">
                <a:srgbClr val="000000">
                  <a:alpha val="50000"/>
                </a:srgbClr>
              </a:outerShdw>
            </a:effectLst>
          </p:spPr>
        </p:pic>
        <p:sp>
          <p:nvSpPr>
            <p:cNvPr id="459" name="Google Shape;459;p58"/>
            <p:cNvSpPr txBox="1"/>
            <p:nvPr/>
          </p:nvSpPr>
          <p:spPr>
            <a:xfrm rot="-666309">
              <a:off x="3321289" y="1258889"/>
              <a:ext cx="1909556" cy="102079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rgbClr val="1C4587"/>
                  </a:solidFill>
                  <a:latin typeface="Permanent Marker"/>
                  <a:ea typeface="Permanent Marker"/>
                  <a:cs typeface="Permanent Marker"/>
                  <a:sym typeface="Permanent Marker"/>
                </a:rPr>
                <a:t>WHAT STOOD OUT FOR ME WAS…</a:t>
              </a:r>
              <a:endParaRPr sz="1600">
                <a:solidFill>
                  <a:srgbClr val="1C4587"/>
                </a:solidFill>
                <a:latin typeface="Permanent Marker"/>
                <a:ea typeface="Permanent Marker"/>
                <a:cs typeface="Permanent Marker"/>
                <a:sym typeface="Permanent Marker"/>
              </a:endParaRPr>
            </a:p>
          </p:txBody>
        </p:sp>
      </p:grpSp>
      <p:pic>
        <p:nvPicPr>
          <p:cNvPr id="460" name="Google Shape;460;p58"/>
          <p:cNvPicPr preferRelativeResize="0"/>
          <p:nvPr/>
        </p:nvPicPr>
        <p:blipFill>
          <a:blip r:embed="rId8">
            <a:alphaModFix/>
          </a:blip>
          <a:stretch>
            <a:fillRect/>
          </a:stretch>
        </p:blipFill>
        <p:spPr>
          <a:xfrm rot="-1078966">
            <a:off x="6157227" y="-440431"/>
            <a:ext cx="3309297" cy="3301337"/>
          </a:xfrm>
          <a:prstGeom prst="rect">
            <a:avLst/>
          </a:prstGeom>
          <a:noFill/>
          <a:ln>
            <a:noFill/>
          </a:ln>
          <a:effectLst>
            <a:outerShdw blurRad="57150" rotWithShape="0" algn="bl" dir="5400000" dist="114300">
              <a:srgbClr val="000000">
                <a:alpha val="50000"/>
              </a:srgbClr>
            </a:outerShdw>
          </a:effectLst>
        </p:spPr>
      </p:pic>
      <p:sp>
        <p:nvSpPr>
          <p:cNvPr id="461" name="Google Shape;461;p58"/>
          <p:cNvSpPr txBox="1"/>
          <p:nvPr/>
        </p:nvSpPr>
        <p:spPr>
          <a:xfrm rot="-129105">
            <a:off x="6903562" y="682190"/>
            <a:ext cx="1909647" cy="1020723"/>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E7ECDB"/>
                </a:solidFill>
                <a:latin typeface="Permanent Marker"/>
                <a:ea typeface="Permanent Marker"/>
                <a:cs typeface="Permanent Marker"/>
                <a:sym typeface="Permanent Marker"/>
              </a:rPr>
              <a:t>ONE CONCEPT I WANT TO EXPLORE FURTHER IS…</a:t>
            </a:r>
            <a:endParaRPr>
              <a:solidFill>
                <a:srgbClr val="E7ECDB"/>
              </a:solidFill>
              <a:latin typeface="Permanent Marker"/>
              <a:ea typeface="Permanent Marker"/>
              <a:cs typeface="Permanent Marker"/>
              <a:sym typeface="Permanent Marker"/>
            </a:endParaRPr>
          </a:p>
        </p:txBody>
      </p:sp>
      <p:pic>
        <p:nvPicPr>
          <p:cNvPr id="462" name="Google Shape;462;p58"/>
          <p:cNvPicPr preferRelativeResize="0"/>
          <p:nvPr/>
        </p:nvPicPr>
        <p:blipFill>
          <a:blip r:embed="rId9">
            <a:alphaModFix/>
          </a:blip>
          <a:stretch>
            <a:fillRect/>
          </a:stretch>
        </p:blipFill>
        <p:spPr>
          <a:xfrm rot="-1420305">
            <a:off x="237152" y="698494"/>
            <a:ext cx="3309298" cy="3301337"/>
          </a:xfrm>
          <a:prstGeom prst="rect">
            <a:avLst/>
          </a:prstGeom>
          <a:noFill/>
          <a:ln>
            <a:noFill/>
          </a:ln>
          <a:effectLst>
            <a:outerShdw blurRad="57150" rotWithShape="0" algn="bl" dir="5400000" dist="114300">
              <a:srgbClr val="000000">
                <a:alpha val="50000"/>
              </a:srgbClr>
            </a:outerShdw>
          </a:effectLst>
        </p:spPr>
      </p:pic>
      <p:sp>
        <p:nvSpPr>
          <p:cNvPr id="463" name="Google Shape;463;p58"/>
          <p:cNvSpPr txBox="1"/>
          <p:nvPr/>
        </p:nvSpPr>
        <p:spPr>
          <a:xfrm rot="-481161">
            <a:off x="832022" y="1974210"/>
            <a:ext cx="1909574" cy="1020654"/>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E7ECDB"/>
                </a:solidFill>
                <a:latin typeface="Permanent Marker"/>
                <a:ea typeface="Permanent Marker"/>
                <a:cs typeface="Permanent Marker"/>
                <a:sym typeface="Permanent Marker"/>
              </a:rPr>
              <a:t>SOMETHING NEW I LEARNED TODAY IS</a:t>
            </a:r>
            <a:r>
              <a:rPr lang="en-GB">
                <a:solidFill>
                  <a:srgbClr val="E7ECDB"/>
                </a:solidFill>
                <a:latin typeface="Permanent Marker"/>
                <a:ea typeface="Permanent Marker"/>
                <a:cs typeface="Permanent Marker"/>
                <a:sym typeface="Permanent Marker"/>
              </a:rPr>
              <a:t>…</a:t>
            </a:r>
            <a:endParaRPr>
              <a:solidFill>
                <a:srgbClr val="E7ECDB"/>
              </a:solidFill>
              <a:latin typeface="Permanent Marker"/>
              <a:ea typeface="Permanent Marker"/>
              <a:cs typeface="Permanent Marker"/>
              <a:sym typeface="Permanent Mark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3178381C67CA4BAAA8292D8BCAA6CC" ma:contentTypeVersion="20" ma:contentTypeDescription="Create a new document." ma:contentTypeScope="" ma:versionID="31a0f1c56b633ded386e22965ae46f60">
  <xsd:schema xmlns:xsd="http://www.w3.org/2001/XMLSchema" xmlns:xs="http://www.w3.org/2001/XMLSchema" xmlns:p="http://schemas.microsoft.com/office/2006/metadata/properties" xmlns:ns2="2c9e66ba-f116-48d8-a6ca-05d0a2378e4c" xmlns:ns3="6157e73e-dbee-4017-8909-237d08381653" targetNamespace="http://schemas.microsoft.com/office/2006/metadata/properties" ma:root="true" ma:fieldsID="e26eb54c22b207d0b0dc97531087cdb7" ns2:_="" ns3:_="">
    <xsd:import namespace="2c9e66ba-f116-48d8-a6ca-05d0a2378e4c"/>
    <xsd:import namespace="6157e73e-dbee-4017-8909-237d0838165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Run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e66ba-f116-48d8-a6ca-05d0a2378e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93ed6b0-d858-4e51-8344-7dab2c3c744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RunDateandTime" ma:index="26" nillable="true" ma:displayName="Run Date and Time" ma:format="DateTime" ma:internalName="RunDateandTime">
      <xsd:simpleType>
        <xsd:restriction base="dms:DateTim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57e73e-dbee-4017-8909-237d0838165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c5f9b19-06fc-48c4-a488-6126218b5372}" ma:internalName="TaxCatchAll" ma:showField="CatchAllData" ma:web="6157e73e-dbee-4017-8909-237d083816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c9e66ba-f116-48d8-a6ca-05d0a2378e4c">
      <Terms xmlns="http://schemas.microsoft.com/office/infopath/2007/PartnerControls"/>
    </lcf76f155ced4ddcb4097134ff3c332f>
    <TaxCatchAll xmlns="6157e73e-dbee-4017-8909-237d08381653" xsi:nil="true"/>
    <RunDateandTime xmlns="2c9e66ba-f116-48d8-a6ca-05d0a2378e4c" xsi:nil="true"/>
  </documentManagement>
</p:properties>
</file>

<file path=customXml/itemProps1.xml><?xml version="1.0" encoding="utf-8"?>
<ds:datastoreItem xmlns:ds="http://schemas.openxmlformats.org/officeDocument/2006/customXml" ds:itemID="{5D828E90-DF30-4688-889F-6F25D0640C29}"/>
</file>

<file path=customXml/itemProps2.xml><?xml version="1.0" encoding="utf-8"?>
<ds:datastoreItem xmlns:ds="http://schemas.openxmlformats.org/officeDocument/2006/customXml" ds:itemID="{6BAAFAAB-8E98-4E27-BDE6-FD22E78E5A1D}"/>
</file>

<file path=customXml/itemProps3.xml><?xml version="1.0" encoding="utf-8"?>
<ds:datastoreItem xmlns:ds="http://schemas.openxmlformats.org/officeDocument/2006/customXml" ds:itemID="{1282B06B-EB8E-41A8-BEF7-7D70677B3C1D}"/>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0x010100513178381C67CA4BAAA8292D8BCAA6CC</vt:lpwstr>
  </property>
</Properties>
</file>