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94" r:id="rId2"/>
    <p:sldId id="314" r:id="rId3"/>
    <p:sldId id="296" r:id="rId4"/>
    <p:sldId id="297" r:id="rId5"/>
    <p:sldId id="315" r:id="rId6"/>
    <p:sldId id="280" r:id="rId7"/>
    <p:sldId id="316" r:id="rId8"/>
    <p:sldId id="317" r:id="rId9"/>
    <p:sldId id="29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26" autoAdjust="0"/>
  </p:normalViewPr>
  <p:slideViewPr>
    <p:cSldViewPr>
      <p:cViewPr varScale="1">
        <p:scale>
          <a:sx n="91" d="100"/>
          <a:sy n="91" d="100"/>
        </p:scale>
        <p:origin x="-22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A4E64-A54B-458A-BCDD-E74D9DEF0A8F}" type="datetimeFigureOut">
              <a:rPr lang="en-NZ" smtClean="0"/>
              <a:t>29/01/2019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1C3B5-EDB5-4E00-BA4A-3BAA8C0032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725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C3B5-EDB5-4E00-BA4A-3BAA8C003293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449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Our collective agreement negotiations are a way for us to get the conditions right to fix teacher shortages, improve pay, and address excessive workload.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C3B5-EDB5-4E00-BA4A-3BAA8C003293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878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support our campaigns through 2018-9, the PPTA launched a "Bring out the Best" campaign in August, with terrific support from union, political, and education sector representatives. </a:t>
            </a:r>
          </a:p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campaign aims to raise public support for secondary teachers and give people a glimpse into the real lives of the people who make the profession what it is.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C3B5-EDB5-4E00-BA4A-3BAA8C003293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1630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highlight the wonderful work teachers do, real teachers have been featured on bus shelter posters, in newspaper ads and even at movie theatres. </a:t>
            </a:r>
            <a:br>
              <a:rPr lang="en-N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unprecedented teacher shortages and very little progress happening in our negotiations with the government, we need to work together to achieve our goals.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C3B5-EDB5-4E00-BA4A-3BAA8C003293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865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If you would like to keep up with the latest from the campaign, you can join the closed </a:t>
            </a:r>
            <a:r>
              <a:rPr lang="en-NZ" dirty="0" err="1" smtClean="0"/>
              <a:t>facebook</a:t>
            </a:r>
            <a:r>
              <a:rPr lang="en-NZ" dirty="0" smtClean="0"/>
              <a:t> group for</a:t>
            </a:r>
            <a:r>
              <a:rPr lang="en-NZ" baseline="0" dirty="0" smtClean="0"/>
              <a:t> PPTA members and keep an eye on the members-only area of the PPTA website.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C3B5-EDB5-4E00-BA4A-3BAA8C003293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809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PPTA members recently voted to authorise industrial action in term 1, 2019. That may or may not happen, depending on whether we get a satisfactory offer from the government to settle our secondary teachers’ collective agreement. Members also voted to develop a plan for further industrial action, which may involve more strike days later in the year.</a:t>
            </a:r>
          </a:p>
          <a:p>
            <a:pPr fontAlgn="base"/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all teachers have the financial stability to weather the loss pay. It’s our responsibility to show solidarity and do as much as we can to support every member.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23B35-5953-4BFA-9B60-FC810699AD7E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1489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branches can do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C3B5-EDB5-4E00-BA4A-3BAA8C003293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0168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C3B5-EDB5-4E00-BA4A-3BAA8C003293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21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It’s important that we stick</a:t>
            </a:r>
            <a:r>
              <a:rPr lang="en-NZ" baseline="0" dirty="0" smtClean="0"/>
              <a:t> together so we can bring out the best for every teacher, every child and the education system we need, now and for </a:t>
            </a:r>
            <a:r>
              <a:rPr lang="en-NZ" baseline="0" smtClean="0"/>
              <a:t>the future.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C3B5-EDB5-4E00-BA4A-3BAA8C003293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757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2"/>
          <a:stretch/>
        </p:blipFill>
        <p:spPr>
          <a:xfrm>
            <a:off x="12580" y="-5527"/>
            <a:ext cx="9131420" cy="56337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24" y="852910"/>
            <a:ext cx="2470254" cy="1866845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9545" y="3023212"/>
            <a:ext cx="4968547" cy="6490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4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8" b="7551"/>
          <a:stretch/>
        </p:blipFill>
        <p:spPr>
          <a:xfrm>
            <a:off x="1" y="0"/>
            <a:ext cx="9144000" cy="5642629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70284" y="2569919"/>
            <a:ext cx="5464824" cy="6490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PAGE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7" y="2180494"/>
            <a:ext cx="2139089" cy="161657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870284" y="2045581"/>
            <a:ext cx="41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85238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547664" y="1700808"/>
            <a:ext cx="5696636" cy="384048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Body copy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476672"/>
            <a:ext cx="5688632" cy="517525"/>
          </a:xfrm>
          <a:prstGeom prst="rect">
            <a:avLst/>
          </a:prstGeom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47664" y="1124744"/>
            <a:ext cx="5696636" cy="41470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2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7" y="2180494"/>
            <a:ext cx="2139089" cy="1616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/>
          <a:stretch/>
        </p:blipFill>
        <p:spPr>
          <a:xfrm>
            <a:off x="5821828" y="1552133"/>
            <a:ext cx="2907174" cy="3840482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18" y="1552134"/>
            <a:ext cx="2664267" cy="384048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Body copy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17838" y="365125"/>
            <a:ext cx="5711164" cy="51752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17518" y="882651"/>
            <a:ext cx="5711484" cy="41470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3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7" y="2180494"/>
            <a:ext cx="2139089" cy="1616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68" y="1552133"/>
            <a:ext cx="2323494" cy="3610710"/>
          </a:xfrm>
          <a:prstGeom prst="rect">
            <a:avLst/>
          </a:prstGeom>
        </p:spPr>
      </p:pic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17518" y="1552134"/>
            <a:ext cx="2664267" cy="384048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Body copy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17838" y="365125"/>
            <a:ext cx="5711164" cy="51752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17518" y="882651"/>
            <a:ext cx="5711484" cy="41470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SUBHEADER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b="15428"/>
          <a:stretch/>
        </p:blipFill>
        <p:spPr>
          <a:xfrm>
            <a:off x="5814646" y="1552133"/>
            <a:ext cx="2914356" cy="384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5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73DDE3-2D5A-438D-860B-E627B2BE5006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05302"/>
            <a:ext cx="9143998" cy="11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3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-15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4" b="12772"/>
          <a:stretch/>
        </p:blipFill>
        <p:spPr bwMode="auto">
          <a:xfrm>
            <a:off x="803465" y="116632"/>
            <a:ext cx="7496175" cy="55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2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1620" y="476672"/>
            <a:ext cx="6840760" cy="517525"/>
          </a:xfrm>
        </p:spPr>
        <p:txBody>
          <a:bodyPr/>
          <a:lstStyle/>
          <a:p>
            <a:r>
              <a:rPr lang="en-NZ" dirty="0" smtClean="0"/>
              <a:t>Secondary </a:t>
            </a:r>
            <a:r>
              <a:rPr lang="en-NZ" dirty="0"/>
              <a:t>teachers’</a:t>
            </a:r>
            <a:br>
              <a:rPr lang="en-NZ" dirty="0"/>
            </a:br>
            <a:r>
              <a:rPr lang="en-NZ" dirty="0"/>
              <a:t>collective negotiations</a:t>
            </a:r>
            <a:endParaRPr lang="en-NZ" b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48" y="1628800"/>
            <a:ext cx="2750704" cy="38996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9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884368" cy="4436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62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2051"/>
            <a:ext cx="7416824" cy="493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1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836712"/>
            <a:ext cx="8136904" cy="4248472"/>
          </a:xfrm>
        </p:spPr>
        <p:txBody>
          <a:bodyPr/>
          <a:lstStyle/>
          <a:p>
            <a:pPr algn="l"/>
            <a:r>
              <a:rPr lang="en-NZ" dirty="0" smtClean="0">
                <a:solidFill>
                  <a:schemeClr val="tx1"/>
                </a:solidFill>
              </a:rPr>
              <a:t>Facebook</a:t>
            </a:r>
          </a:p>
          <a:p>
            <a:pPr algn="l"/>
            <a:r>
              <a:rPr lang="en-NZ" dirty="0" smtClean="0"/>
              <a:t>PPTA members – bringing out the best</a:t>
            </a:r>
          </a:p>
          <a:p>
            <a:pPr algn="l"/>
            <a:endParaRPr lang="en-NZ" dirty="0" smtClean="0"/>
          </a:p>
          <a:p>
            <a:pPr algn="l"/>
            <a:r>
              <a:rPr lang="en-NZ" dirty="0" smtClean="0">
                <a:solidFill>
                  <a:schemeClr val="tx1"/>
                </a:solidFill>
              </a:rPr>
              <a:t>Web updates</a:t>
            </a:r>
          </a:p>
          <a:p>
            <a:pPr algn="l"/>
            <a:r>
              <a:rPr lang="en-NZ" dirty="0" smtClean="0"/>
              <a:t>ppta.org.nz/members</a:t>
            </a: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876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44987" y="959930"/>
            <a:ext cx="5960837" cy="45719"/>
          </a:xfrm>
        </p:spPr>
        <p:txBody>
          <a:bodyPr/>
          <a:lstStyle/>
          <a:p>
            <a:pPr marL="0" indent="0"/>
            <a:endParaRPr lang="en-NZ" sz="1800" i="1" dirty="0" smtClean="0">
              <a:solidFill>
                <a:srgbClr val="00B0F0"/>
              </a:solidFill>
            </a:endParaRPr>
          </a:p>
          <a:p>
            <a:pPr marL="0" indent="0"/>
            <a:endParaRPr lang="en-NZ" sz="1800" i="1" dirty="0">
              <a:solidFill>
                <a:srgbClr val="00B0F0"/>
              </a:solidFill>
            </a:endParaRPr>
          </a:p>
          <a:p>
            <a:pPr marL="0" indent="0"/>
            <a:endParaRPr lang="en-NZ" sz="1800" i="1" dirty="0" smtClean="0">
              <a:solidFill>
                <a:srgbClr val="00B0F0"/>
              </a:solidFill>
            </a:endParaRPr>
          </a:p>
          <a:p>
            <a:pPr marL="0" indent="0"/>
            <a:endParaRPr lang="en-NZ" sz="1800" i="1" dirty="0">
              <a:solidFill>
                <a:srgbClr val="00B0F0"/>
              </a:solidFill>
            </a:endParaRPr>
          </a:p>
          <a:p>
            <a:pPr marL="0" indent="0"/>
            <a:endParaRPr lang="en-NZ" sz="1800" i="1" dirty="0">
              <a:solidFill>
                <a:srgbClr val="00B0F0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836712"/>
            <a:ext cx="8136904" cy="1440160"/>
          </a:xfrm>
        </p:spPr>
        <p:txBody>
          <a:bodyPr/>
          <a:lstStyle/>
          <a:p>
            <a:pPr fontAlgn="base"/>
            <a:r>
              <a:rPr lang="en-NZ" dirty="0"/>
              <a:t>Preparing for strike action</a:t>
            </a:r>
            <a:endParaRPr lang="en-NZ" dirty="0"/>
          </a:p>
        </p:txBody>
      </p:sp>
      <p:pic>
        <p:nvPicPr>
          <p:cNvPr id="2050" name="Picture 2" descr="G:\AA Association Administration\AA02 Annual and Special Conferences\10 Annual Report &amp; Conference papers\36 2017 Annual Conference papers\Images for front of Conference papers\Industrial option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1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fontAlgn="base"/>
            <a:r>
              <a:rPr lang="en-NZ" dirty="0" smtClean="0"/>
              <a:t>Find </a:t>
            </a:r>
            <a:r>
              <a:rPr lang="en-NZ" dirty="0"/>
              <a:t>out from your regional team whether they have funds already set aside for supporting striking colleagues</a:t>
            </a:r>
            <a:r>
              <a:rPr lang="en-NZ" dirty="0" smtClean="0"/>
              <a:t>.</a:t>
            </a:r>
          </a:p>
          <a:p>
            <a:pPr marL="0" indent="0" fontAlgn="base"/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>Create </a:t>
            </a:r>
            <a:r>
              <a:rPr lang="en-NZ" dirty="0"/>
              <a:t>a branch hardship fund and ask your colleagues and non-members to donate what they can. Either one-off or on-going donations are helpful</a:t>
            </a:r>
            <a:r>
              <a:rPr lang="en-NZ" dirty="0" smtClean="0"/>
              <a:t>.</a:t>
            </a:r>
          </a:p>
          <a:p>
            <a:pPr marL="0" indent="0" fontAlgn="base"/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>Use </a:t>
            </a:r>
            <a:r>
              <a:rPr lang="en-NZ" dirty="0"/>
              <a:t>the strike calculator on the member-only PPTA site to figure out how much salary you might forgo in a one-day strike</a:t>
            </a:r>
            <a:r>
              <a:rPr lang="en-NZ" dirty="0" smtClean="0"/>
              <a:t>.</a:t>
            </a:r>
          </a:p>
          <a:p>
            <a:pPr marL="0" indent="0" fontAlgn="base"/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>Talk </a:t>
            </a:r>
            <a:r>
              <a:rPr lang="en-NZ" dirty="0"/>
              <a:t>with your fellow members about any concerns they might have around industrial action and reassure them that we are all in this together.</a:t>
            </a:r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15616" y="836712"/>
            <a:ext cx="6984776" cy="517525"/>
          </a:xfrm>
        </p:spPr>
        <p:txBody>
          <a:bodyPr/>
          <a:lstStyle/>
          <a:p>
            <a:r>
              <a:rPr lang="en-NZ" dirty="0"/>
              <a:t>What PPTA branches can do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1657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71600" y="1196752"/>
            <a:ext cx="7200800" cy="3840481"/>
          </a:xfrm>
        </p:spPr>
        <p:txBody>
          <a:bodyPr/>
          <a:lstStyle/>
          <a:p>
            <a:pPr fontAlgn="base"/>
            <a:r>
              <a:rPr lang="en-NZ" dirty="0" smtClean="0"/>
              <a:t>Try </a:t>
            </a:r>
            <a:r>
              <a:rPr lang="en-NZ" dirty="0"/>
              <a:t>to save a little from each pay before the </a:t>
            </a:r>
            <a:r>
              <a:rPr lang="en-NZ" dirty="0" smtClean="0"/>
              <a:t>strike</a:t>
            </a:r>
            <a:endParaRPr lang="en-NZ" dirty="0"/>
          </a:p>
          <a:p>
            <a:pPr fontAlgn="base"/>
            <a:r>
              <a:rPr lang="en-NZ" dirty="0" smtClean="0"/>
              <a:t>Secure </a:t>
            </a:r>
            <a:r>
              <a:rPr lang="en-NZ" dirty="0"/>
              <a:t>or extend your overdraft </a:t>
            </a:r>
            <a:r>
              <a:rPr lang="en-NZ" dirty="0" smtClean="0"/>
              <a:t>facilities.</a:t>
            </a:r>
            <a:endParaRPr lang="en-NZ" dirty="0"/>
          </a:p>
          <a:p>
            <a:pPr fontAlgn="base"/>
            <a:r>
              <a:rPr lang="en-NZ" dirty="0" smtClean="0"/>
              <a:t>Approach </a:t>
            </a:r>
            <a:r>
              <a:rPr lang="en-NZ" dirty="0"/>
              <a:t>your bank and other organisations to which you make regular payments and seek deferral or reduction of payments, if you need </a:t>
            </a:r>
            <a:r>
              <a:rPr lang="en-NZ" dirty="0" smtClean="0"/>
              <a:t>to.</a:t>
            </a:r>
            <a:endParaRPr lang="en-NZ" dirty="0"/>
          </a:p>
          <a:p>
            <a:pPr fontAlgn="base"/>
            <a:r>
              <a:rPr lang="en-NZ" dirty="0" smtClean="0"/>
              <a:t>Contribute </a:t>
            </a:r>
            <a:r>
              <a:rPr lang="en-NZ" dirty="0"/>
              <a:t>to a branch hardship fund to assist colleagues who will need </a:t>
            </a:r>
            <a:r>
              <a:rPr lang="en-NZ" dirty="0" smtClean="0"/>
              <a:t>assistance.</a:t>
            </a:r>
            <a:endParaRPr lang="en-NZ" dirty="0"/>
          </a:p>
          <a:p>
            <a:pPr fontAlgn="base"/>
            <a:r>
              <a:rPr lang="en-NZ" dirty="0" smtClean="0"/>
              <a:t>Defer </a:t>
            </a:r>
            <a:r>
              <a:rPr lang="en-NZ" dirty="0"/>
              <a:t>spending on non-essential </a:t>
            </a:r>
            <a:r>
              <a:rPr lang="en-NZ" dirty="0" smtClean="0"/>
              <a:t>items.</a:t>
            </a:r>
            <a:endParaRPr lang="en-NZ" dirty="0"/>
          </a:p>
          <a:p>
            <a:pPr fontAlgn="base"/>
            <a:r>
              <a:rPr lang="en-NZ" dirty="0" smtClean="0"/>
              <a:t>Conserve </a:t>
            </a:r>
            <a:r>
              <a:rPr lang="en-NZ" dirty="0"/>
              <a:t>as much of your pay as possible while the campaign is </a:t>
            </a:r>
            <a:r>
              <a:rPr lang="en-NZ" dirty="0" smtClean="0"/>
              <a:t>on.</a:t>
            </a:r>
            <a:endParaRPr lang="en-NZ" dirty="0"/>
          </a:p>
          <a:p>
            <a:pPr fontAlgn="base"/>
            <a:r>
              <a:rPr lang="en-NZ" dirty="0" smtClean="0"/>
              <a:t>If </a:t>
            </a:r>
            <a:r>
              <a:rPr lang="en-NZ" dirty="0"/>
              <a:t>you have school-aged children, contact their school and seek deferral of school fees/donations/trip costs, etc., until settlement of the </a:t>
            </a:r>
            <a:r>
              <a:rPr lang="en-NZ" dirty="0" smtClean="0"/>
              <a:t>collective.</a:t>
            </a:r>
            <a:endParaRPr lang="en-NZ" dirty="0"/>
          </a:p>
          <a:p>
            <a:pPr fontAlgn="base"/>
            <a:r>
              <a:rPr lang="en-NZ" dirty="0" smtClean="0"/>
              <a:t>Claim </a:t>
            </a:r>
            <a:r>
              <a:rPr lang="en-NZ" dirty="0"/>
              <a:t>all collective agreement allowances from the school – e.g. travel </a:t>
            </a:r>
            <a:r>
              <a:rPr lang="en-NZ" dirty="0" smtClean="0"/>
              <a:t>reimbursements.</a:t>
            </a:r>
            <a:endParaRPr lang="en-NZ" dirty="0"/>
          </a:p>
          <a:p>
            <a:pPr fontAlgn="base"/>
            <a:r>
              <a:rPr lang="en-NZ" dirty="0" smtClean="0"/>
              <a:t>Call </a:t>
            </a:r>
            <a:r>
              <a:rPr lang="en-NZ" dirty="0"/>
              <a:t>in debts owed to you by </a:t>
            </a:r>
            <a:r>
              <a:rPr lang="en-NZ" dirty="0" smtClean="0"/>
              <a:t>others.</a:t>
            </a:r>
            <a:endParaRPr lang="en-NZ" dirty="0"/>
          </a:p>
          <a:p>
            <a:pPr fontAlgn="base"/>
            <a:r>
              <a:rPr lang="en-NZ" dirty="0" smtClean="0"/>
              <a:t>Get </a:t>
            </a:r>
            <a:r>
              <a:rPr lang="en-NZ" dirty="0"/>
              <a:t>advice from the Budget Advice Service in your </a:t>
            </a:r>
            <a:r>
              <a:rPr lang="en-NZ" dirty="0" smtClean="0"/>
              <a:t>area.</a:t>
            </a:r>
          </a:p>
          <a:p>
            <a:pPr fontAlgn="base"/>
            <a:r>
              <a:rPr lang="en-NZ" dirty="0" smtClean="0"/>
              <a:t>Ask </a:t>
            </a:r>
            <a:r>
              <a:rPr lang="en-NZ" dirty="0"/>
              <a:t>your branch or regional committee for help if you need it.</a:t>
            </a:r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476672"/>
            <a:ext cx="8424936" cy="517525"/>
          </a:xfrm>
        </p:spPr>
        <p:txBody>
          <a:bodyPr/>
          <a:lstStyle/>
          <a:p>
            <a:r>
              <a:rPr lang="en-NZ" dirty="0"/>
              <a:t>What individual members can do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0805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885"/>
            <a:ext cx="9144000" cy="496110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27684" y="4653136"/>
            <a:ext cx="5688632" cy="792088"/>
          </a:xfrm>
        </p:spPr>
        <p:txBody>
          <a:bodyPr/>
          <a:lstStyle/>
          <a:p>
            <a:r>
              <a:rPr lang="en-NZ" dirty="0" smtClean="0"/>
              <a:t>STRONGER TOGETHER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704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o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462</Words>
  <Application>Microsoft Office PowerPoint</Application>
  <PresentationFormat>On-screen Show (4:3)</PresentationFormat>
  <Paragraphs>46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Footer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Robinson</dc:creator>
  <cp:lastModifiedBy>Liz Robinson</cp:lastModifiedBy>
  <cp:revision>40</cp:revision>
  <dcterms:created xsi:type="dcterms:W3CDTF">2018-03-08T01:28:53Z</dcterms:created>
  <dcterms:modified xsi:type="dcterms:W3CDTF">2019-01-28T23:08:54Z</dcterms:modified>
</cp:coreProperties>
</file>